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7" r:id="rId1"/>
    <p:sldMasterId id="2147483699" r:id="rId2"/>
  </p:sldMasterIdLst>
  <p:notesMasterIdLst>
    <p:notesMasterId r:id="rId33"/>
  </p:notesMasterIdLst>
  <p:sldIdLst>
    <p:sldId id="374" r:id="rId3"/>
    <p:sldId id="375" r:id="rId4"/>
    <p:sldId id="420" r:id="rId5"/>
    <p:sldId id="422" r:id="rId6"/>
    <p:sldId id="376" r:id="rId7"/>
    <p:sldId id="423" r:id="rId8"/>
    <p:sldId id="424" r:id="rId9"/>
    <p:sldId id="421" r:id="rId10"/>
    <p:sldId id="322" r:id="rId11"/>
    <p:sldId id="321" r:id="rId12"/>
    <p:sldId id="418" r:id="rId13"/>
    <p:sldId id="419" r:id="rId14"/>
    <p:sldId id="425" r:id="rId15"/>
    <p:sldId id="323" r:id="rId16"/>
    <p:sldId id="430" r:id="rId17"/>
    <p:sldId id="431" r:id="rId18"/>
    <p:sldId id="426" r:id="rId19"/>
    <p:sldId id="438" r:id="rId20"/>
    <p:sldId id="432" r:id="rId21"/>
    <p:sldId id="433" r:id="rId22"/>
    <p:sldId id="427" r:id="rId23"/>
    <p:sldId id="442" r:id="rId24"/>
    <p:sldId id="434" r:id="rId25"/>
    <p:sldId id="435" r:id="rId26"/>
    <p:sldId id="436" r:id="rId27"/>
    <p:sldId id="437" r:id="rId28"/>
    <p:sldId id="439" r:id="rId29"/>
    <p:sldId id="428" r:id="rId30"/>
    <p:sldId id="441" r:id="rId31"/>
    <p:sldId id="440" r:id="rId3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9966"/>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96" autoAdjust="0"/>
    <p:restoredTop sz="94660"/>
  </p:normalViewPr>
  <p:slideViewPr>
    <p:cSldViewPr>
      <p:cViewPr varScale="1">
        <p:scale>
          <a:sx n="134" d="100"/>
          <a:sy n="134" d="100"/>
        </p:scale>
        <p:origin x="126" y="4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06"/>
    </p:cViewPr>
  </p:sorterViewPr>
  <p:notesViewPr>
    <p:cSldViewPr>
      <p:cViewPr varScale="1">
        <p:scale>
          <a:sx n="39" d="100"/>
          <a:sy n="39" d="100"/>
        </p:scale>
        <p:origin x="-150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ru-RU"/>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ru-RU"/>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Щелчок правит 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ru-RU"/>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1B941E40-3B07-4725-9399-B2F85FF53E1B}"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45762" name="Group 2"/>
          <p:cNvGrpSpPr>
            <a:grpSpLocks/>
          </p:cNvGrpSpPr>
          <p:nvPr/>
        </p:nvGrpSpPr>
        <p:grpSpPr bwMode="auto">
          <a:xfrm>
            <a:off x="0" y="0"/>
            <a:ext cx="9144000" cy="6856413"/>
            <a:chOff x="0" y="0"/>
            <a:chExt cx="5760" cy="4319"/>
          </a:xfrm>
        </p:grpSpPr>
        <p:sp>
          <p:nvSpPr>
            <p:cNvPr id="24576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57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6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57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576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57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57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7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57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57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577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577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7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57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57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57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57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578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578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578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578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578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57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57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57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578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57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579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57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57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579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57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57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579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5799" name="Group 39"/>
            <p:cNvGrpSpPr>
              <a:grpSpLocks/>
            </p:cNvGrpSpPr>
            <p:nvPr userDrawn="1"/>
          </p:nvGrpSpPr>
          <p:grpSpPr bwMode="auto">
            <a:xfrm>
              <a:off x="0" y="1632"/>
              <a:ext cx="5758" cy="1858"/>
              <a:chOff x="0" y="1632"/>
              <a:chExt cx="5758" cy="1858"/>
            </a:xfrm>
          </p:grpSpPr>
          <p:sp>
            <p:nvSpPr>
              <p:cNvPr id="2458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8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5802" name="Rectangle 42"/>
          <p:cNvSpPr>
            <a:spLocks noGrp="1" noChangeArrowheads="1"/>
          </p:cNvSpPr>
          <p:nvPr>
            <p:ph type="ctrTitle" sz="quarter"/>
          </p:nvPr>
        </p:nvSpPr>
        <p:spPr>
          <a:xfrm>
            <a:off x="457200" y="1600200"/>
            <a:ext cx="8229600" cy="1828800"/>
          </a:xfrm>
        </p:spPr>
        <p:txBody>
          <a:bodyPr/>
          <a:lstStyle>
            <a:lvl1pPr>
              <a:defRPr sz="4800"/>
            </a:lvl1pPr>
          </a:lstStyle>
          <a:p>
            <a:r>
              <a:rPr lang="ru-RU"/>
              <a:t>Образец заголовка</a:t>
            </a:r>
          </a:p>
        </p:txBody>
      </p:sp>
      <p:sp>
        <p:nvSpPr>
          <p:cNvPr id="24580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ru-RU"/>
              <a:t>Образец подзаголовка</a:t>
            </a:r>
          </a:p>
        </p:txBody>
      </p:sp>
      <p:sp>
        <p:nvSpPr>
          <p:cNvPr id="245804" name="Rectangle 44"/>
          <p:cNvSpPr>
            <a:spLocks noGrp="1" noChangeArrowheads="1"/>
          </p:cNvSpPr>
          <p:nvPr>
            <p:ph type="dt" sz="quarter" idx="2"/>
          </p:nvPr>
        </p:nvSpPr>
        <p:spPr/>
        <p:txBody>
          <a:bodyPr/>
          <a:lstStyle>
            <a:lvl1pPr>
              <a:defRPr/>
            </a:lvl1pPr>
          </a:lstStyle>
          <a:p>
            <a:endParaRPr lang="ru-RU"/>
          </a:p>
        </p:txBody>
      </p:sp>
      <p:sp>
        <p:nvSpPr>
          <p:cNvPr id="245805" name="Rectangle 45"/>
          <p:cNvSpPr>
            <a:spLocks noGrp="1" noChangeArrowheads="1"/>
          </p:cNvSpPr>
          <p:nvPr>
            <p:ph type="ftr" sz="quarter" idx="3"/>
          </p:nvPr>
        </p:nvSpPr>
        <p:spPr/>
        <p:txBody>
          <a:bodyPr/>
          <a:lstStyle>
            <a:lvl1pPr>
              <a:defRPr/>
            </a:lvl1pPr>
          </a:lstStyle>
          <a:p>
            <a:endParaRPr lang="ru-RU"/>
          </a:p>
        </p:txBody>
      </p:sp>
      <p:sp>
        <p:nvSpPr>
          <p:cNvPr id="245806" name="Rectangle 46"/>
          <p:cNvSpPr>
            <a:spLocks noGrp="1" noChangeArrowheads="1"/>
          </p:cNvSpPr>
          <p:nvPr>
            <p:ph type="sldNum" sz="quarter" idx="4"/>
          </p:nvPr>
        </p:nvSpPr>
        <p:spPr/>
        <p:txBody>
          <a:bodyPr/>
          <a:lstStyle>
            <a:lvl1pPr>
              <a:defRPr/>
            </a:lvl1pPr>
          </a:lstStyle>
          <a:p>
            <a:fld id="{B57DB68B-7AC0-4949-A614-FF6F1A9E7D6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648A0F3-D1A7-44F4-94B8-E666FBF2D89B}"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28DF7A7-2053-4E50-89A6-64F34A640968}"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51028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65951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494817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91389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17.01.2021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955369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17.01.2021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430902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17.01.2021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4815496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2996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0D73CB1-B60F-4DFB-B9F3-408DB3D26659}" type="slidenum">
              <a:rPr lang="ru-RU"/>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539091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232531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7467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25716AD-5D68-4164-AB86-9DBFE302BD59}"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3F92B75-47A3-4868-AEE3-512BA6103AE8}"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6924CD66-755E-49C4-9EA2-C90F324A349E}"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22D240C-4306-47DF-8D06-D43ABFA36C62}"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DF98D160-978F-4121-BBE3-910CA950FAD3}"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696B1D-DA42-4BF1-9561-8B6D7A805089}"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AAD10DB-8C4A-4D79-812E-F61FBD61E290}"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244738" name="Group 2"/>
          <p:cNvGrpSpPr>
            <a:grpSpLocks/>
          </p:cNvGrpSpPr>
          <p:nvPr/>
        </p:nvGrpSpPr>
        <p:grpSpPr bwMode="auto">
          <a:xfrm>
            <a:off x="0" y="0"/>
            <a:ext cx="9144000" cy="6856413"/>
            <a:chOff x="0" y="0"/>
            <a:chExt cx="5760" cy="4319"/>
          </a:xfrm>
        </p:grpSpPr>
        <p:sp>
          <p:nvSpPr>
            <p:cNvPr id="24473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474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4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474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4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474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474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474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4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474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474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475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475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5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475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475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475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475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475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475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475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476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476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476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476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476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476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476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476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6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476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477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477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477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477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477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4775" name="Group 39"/>
            <p:cNvGrpSpPr>
              <a:grpSpLocks/>
            </p:cNvGrpSpPr>
            <p:nvPr userDrawn="1"/>
          </p:nvGrpSpPr>
          <p:grpSpPr bwMode="auto">
            <a:xfrm>
              <a:off x="0" y="1632"/>
              <a:ext cx="5758" cy="1858"/>
              <a:chOff x="0" y="1632"/>
              <a:chExt cx="5758" cy="1858"/>
            </a:xfrm>
          </p:grpSpPr>
          <p:sp>
            <p:nvSpPr>
              <p:cNvPr id="24477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7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477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24477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24478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ru-RU"/>
          </a:p>
        </p:txBody>
      </p:sp>
      <p:sp>
        <p:nvSpPr>
          <p:cNvPr id="24478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ru-RU"/>
          </a:p>
        </p:txBody>
      </p:sp>
      <p:sp>
        <p:nvSpPr>
          <p:cNvPr id="24478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DD414A18-0C77-48EB-8765-E64C33E3F583}"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295845126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13422"/>
            <a:ext cx="8064896" cy="1790700"/>
          </a:xfrm>
        </p:spPr>
        <p:txBody>
          <a:bodyPr>
            <a:normAutofit/>
          </a:bodyPr>
          <a:lstStyle/>
          <a:p>
            <a:r>
              <a:rPr lang="ru-RU" dirty="0">
                <a:solidFill>
                  <a:srgbClr val="C00000"/>
                </a:solidFill>
                <a:latin typeface="Times New Roman" panose="02020603050405020304" pitchFamily="18" charset="0"/>
                <a:cs typeface="Times New Roman" panose="02020603050405020304" pitchFamily="18" charset="0"/>
              </a:rPr>
              <a:t/>
            </a:r>
            <a:br>
              <a:rPr lang="ru-RU" dirty="0">
                <a:solidFill>
                  <a:srgbClr val="C00000"/>
                </a:solidFill>
                <a:latin typeface="Times New Roman" panose="02020603050405020304" pitchFamily="18" charset="0"/>
                <a:cs typeface="Times New Roman" panose="02020603050405020304" pitchFamily="18" charset="0"/>
              </a:rPr>
            </a:br>
            <a:r>
              <a:rPr lang="ru-RU" sz="4600" dirty="0">
                <a:solidFill>
                  <a:srgbClr val="C00000"/>
                </a:solidFill>
                <a:latin typeface="Times New Roman" panose="02020603050405020304" pitchFamily="18" charset="0"/>
                <a:cs typeface="Times New Roman" panose="02020603050405020304" pitchFamily="18" charset="0"/>
              </a:rPr>
              <a:t>Счета накопления.</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6587836" y="929987"/>
            <a:ext cx="2441864" cy="715581"/>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ru-RU" sz="4050" b="0" i="0" u="none" strike="noStrike" kern="1200" cap="none" spc="0" normalizeH="0" baseline="0" noProof="0" dirty="0">
                <a:ln>
                  <a:noFill/>
                </a:ln>
                <a:solidFill>
                  <a:srgbClr val="70AD47">
                    <a:lumMod val="50000"/>
                  </a:srgbClr>
                </a:solidFill>
                <a:effectLst/>
                <a:uLnTx/>
                <a:uFillTx/>
                <a:latin typeface="Times New Roman" panose="02020603050405020304" pitchFamily="18" charset="0"/>
                <a:ea typeface="+mn-ea"/>
                <a:cs typeface="Times New Roman" panose="02020603050405020304" pitchFamily="18" charset="0"/>
              </a:rPr>
              <a:t>Лекция 5</a:t>
            </a:r>
          </a:p>
        </p:txBody>
      </p:sp>
    </p:spTree>
    <p:extLst>
      <p:ext uri="{BB962C8B-B14F-4D97-AF65-F5344CB8AC3E}">
        <p14:creationId xmlns:p14="http://schemas.microsoft.com/office/powerpoint/2010/main" val="2678529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71363" name="Text Box 3"/>
          <p:cNvSpPr txBox="1">
            <a:spLocks noChangeArrowheads="1"/>
          </p:cNvSpPr>
          <p:nvPr/>
        </p:nvSpPr>
        <p:spPr bwMode="auto">
          <a:xfrm>
            <a:off x="184731" y="597574"/>
            <a:ext cx="8785225" cy="5119928"/>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Капитальные </a:t>
            </a:r>
            <a:r>
              <a:rPr lang="ru-RU" sz="2200" b="1" dirty="0">
                <a:solidFill>
                  <a:srgbClr val="FF0000"/>
                </a:solidFill>
                <a:latin typeface="Times New Roman" panose="02020603050405020304" pitchFamily="18" charset="0"/>
                <a:cs typeface="Times New Roman" panose="02020603050405020304" pitchFamily="18" charset="0"/>
              </a:rPr>
              <a:t>трансферты </a:t>
            </a:r>
            <a:r>
              <a:rPr lang="ru-RU" sz="2200" b="1" dirty="0">
                <a:solidFill>
                  <a:srgbClr val="002060"/>
                </a:solidFill>
                <a:latin typeface="Times New Roman" panose="02020603050405020304" pitchFamily="18" charset="0"/>
                <a:cs typeface="Times New Roman" panose="02020603050405020304" pitchFamily="18" charset="0"/>
              </a:rPr>
              <a:t>отличаются от текущих трансфертов тем, что здесь институциональные единицы безвозмездно получают (или передают) различные капитальные активы. Наиболее распространенным видом капитальных трансфертов являются государственные инвестиции в какую-либо отрасль экономики</a:t>
            </a:r>
            <a:r>
              <a:rPr lang="ru-RU" sz="2200" b="1" dirty="0" smtClean="0">
                <a:solidFill>
                  <a:srgbClr val="002060"/>
                </a:solidFill>
                <a:latin typeface="Times New Roman" panose="02020603050405020304" pitchFamily="18" charset="0"/>
                <a:cs typeface="Times New Roman" panose="02020603050405020304" pitchFamily="18" charset="0"/>
              </a:rPr>
              <a:t>.</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000" b="1" i="1" dirty="0">
                <a:solidFill>
                  <a:srgbClr val="002060"/>
                </a:solidFill>
                <a:latin typeface="Times New Roman" panose="02020603050405020304" pitchFamily="18" charset="0"/>
                <a:cs typeface="Times New Roman" panose="02020603050405020304" pitchFamily="18" charset="0"/>
              </a:rPr>
              <a:t>Например, государство может построить за счет бюджетных средств железную дорогу, а затем поручить ее эксплуатацию специально созданному предприятию, пусть даже со стопроцентным государственным участием в капитале, но оказывающему коммерческие услуги клиентам. Данная операция будет отражена на счете операций с капиталом как капитальный трансферт от сектора государственных учреждений сектору нефинансовых предприятий</a:t>
            </a:r>
            <a:r>
              <a:rPr lang="ru-RU" sz="2000" b="1" i="1" dirty="0" smtClean="0">
                <a:solidFill>
                  <a:srgbClr val="002060"/>
                </a:solidFill>
                <a:latin typeface="Times New Roman" panose="02020603050405020304" pitchFamily="18" charset="0"/>
                <a:cs typeface="Times New Roman" panose="02020603050405020304" pitchFamily="18" charset="0"/>
              </a:rPr>
              <a:t>.</a:t>
            </a:r>
            <a:endParaRPr lang="ru-RU" sz="2000" b="1" i="1" dirty="0">
              <a:solidFill>
                <a:srgbClr val="002060"/>
              </a:solidFill>
              <a:latin typeface="Times New Roman" panose="02020603050405020304" pitchFamily="18" charset="0"/>
              <a:cs typeface="Times New Roman" panose="02020603050405020304" pitchFamily="18" charset="0"/>
            </a:endParaRP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10</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 calcmode="lin" valueType="num">
                                      <p:cBhvr>
                                        <p:cTn id="7" dur="1000" fill="hold"/>
                                        <p:tgtEl>
                                          <p:spTgt spid="27136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7136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1363">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271363">
                                            <p:txEl>
                                              <p:pRg st="2" end="2"/>
                                            </p:txEl>
                                          </p:spTgt>
                                        </p:tgtEl>
                                        <p:attrNameLst>
                                          <p:attrName>style.visibility</p:attrName>
                                        </p:attrNameLst>
                                      </p:cBhvr>
                                      <p:to>
                                        <p:strVal val="visible"/>
                                      </p:to>
                                    </p:set>
                                    <p:anim calcmode="lin" valueType="num">
                                      <p:cBhvr>
                                        <p:cTn id="13" dur="1000" fill="hold"/>
                                        <p:tgtEl>
                                          <p:spTgt spid="271363">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27136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71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71363" name="Text Box 3"/>
          <p:cNvSpPr txBox="1">
            <a:spLocks noChangeArrowheads="1"/>
          </p:cNvSpPr>
          <p:nvPr/>
        </p:nvSpPr>
        <p:spPr bwMode="auto">
          <a:xfrm>
            <a:off x="179388" y="188913"/>
            <a:ext cx="8785225" cy="6777240"/>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Валовое </a:t>
            </a:r>
            <a:r>
              <a:rPr lang="ru-RU" sz="2200" b="1" dirty="0">
                <a:solidFill>
                  <a:srgbClr val="FF0000"/>
                </a:solidFill>
                <a:latin typeface="Times New Roman" panose="02020603050405020304" pitchFamily="18" charset="0"/>
                <a:cs typeface="Times New Roman" panose="02020603050405020304" pitchFamily="18" charset="0"/>
              </a:rPr>
              <a:t>накопление основного капитала </a:t>
            </a:r>
            <a:r>
              <a:rPr lang="ru-RU" sz="2200" b="1" dirty="0">
                <a:solidFill>
                  <a:srgbClr val="002060"/>
                </a:solidFill>
                <a:latin typeface="Times New Roman" panose="02020603050405020304" pitchFamily="18" charset="0"/>
                <a:cs typeface="Times New Roman" panose="02020603050405020304" pitchFamily="18" charset="0"/>
              </a:rPr>
              <a:t>измеряется с помощью статистического показателя инвестиций (</a:t>
            </a:r>
            <a:r>
              <a:rPr lang="ru-RU" sz="2200" b="1" i="1" dirty="0">
                <a:solidFill>
                  <a:srgbClr val="002060"/>
                </a:solidFill>
                <a:latin typeface="Times New Roman" panose="02020603050405020304" pitchFamily="18" charset="0"/>
                <a:cs typeface="Times New Roman" panose="02020603050405020304" pitchFamily="18" charset="0"/>
              </a:rPr>
              <a:t>капитальных вложений</a:t>
            </a:r>
            <a:r>
              <a:rPr lang="ru-RU" sz="2200" b="1" dirty="0">
                <a:solidFill>
                  <a:srgbClr val="002060"/>
                </a:solidFill>
                <a:latin typeface="Times New Roman" panose="02020603050405020304" pitchFamily="18" charset="0"/>
                <a:cs typeface="Times New Roman" panose="02020603050405020304" pitchFamily="18" charset="0"/>
              </a:rPr>
              <a:t>) в основной капитал. Инвестиции включают в себя все затраты на приобретение, установку, отладку основных фондов, а также затраты на передачу прав собственности. Инвестиции могут быть как положительные, так и отрицательные. Последние имеют место, когда институциональная единица уступает другой институциональной единице права на основные фонды.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Помимо покупки новых и бывших в употреблении основных фондов инвестиции включают затраты на капитальный ремонт.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000" b="1" i="1" dirty="0" smtClean="0">
                <a:solidFill>
                  <a:srgbClr val="002060"/>
                </a:solidFill>
                <a:latin typeface="Times New Roman" panose="02020603050405020304" pitchFamily="18" charset="0"/>
                <a:cs typeface="Times New Roman" panose="02020603050405020304" pitchFamily="18" charset="0"/>
              </a:rPr>
              <a:t>Отличие капитального ремонта от </a:t>
            </a:r>
            <a:r>
              <a:rPr lang="ru-RU" sz="2000" b="1" i="1" dirty="0">
                <a:solidFill>
                  <a:srgbClr val="002060"/>
                </a:solidFill>
                <a:latin typeface="Times New Roman" panose="02020603050405020304" pitchFamily="18" charset="0"/>
                <a:cs typeface="Times New Roman" panose="02020603050405020304" pitchFamily="18" charset="0"/>
              </a:rPr>
              <a:t>текущего </a:t>
            </a:r>
            <a:r>
              <a:rPr lang="ru-RU" sz="2000" b="1" i="1" dirty="0" smtClean="0">
                <a:solidFill>
                  <a:srgbClr val="002060"/>
                </a:solidFill>
                <a:latin typeface="Times New Roman" panose="02020603050405020304" pitchFamily="18" charset="0"/>
                <a:cs typeface="Times New Roman" panose="02020603050405020304" pitchFamily="18" charset="0"/>
              </a:rPr>
              <a:t>заключается </a:t>
            </a:r>
            <a:r>
              <a:rPr lang="ru-RU" sz="2000" b="1" i="1" dirty="0">
                <a:solidFill>
                  <a:srgbClr val="002060"/>
                </a:solidFill>
                <a:latin typeface="Times New Roman" panose="02020603050405020304" pitchFamily="18" charset="0"/>
                <a:cs typeface="Times New Roman" panose="02020603050405020304" pitchFamily="18" charset="0"/>
              </a:rPr>
              <a:t>в том, что </a:t>
            </a:r>
            <a:r>
              <a:rPr lang="ru-RU" sz="2000" b="1" i="1" dirty="0">
                <a:solidFill>
                  <a:srgbClr val="FF0000"/>
                </a:solidFill>
                <a:latin typeface="Times New Roman" panose="02020603050405020304" pitchFamily="18" charset="0"/>
                <a:cs typeface="Times New Roman" panose="02020603050405020304" pitchFamily="18" charset="0"/>
              </a:rPr>
              <a:t>при текущем ремонте потребительские свойства активов не меняются</a:t>
            </a:r>
            <a:r>
              <a:rPr lang="ru-RU" sz="2000" b="1" i="1" dirty="0">
                <a:solidFill>
                  <a:srgbClr val="002060"/>
                </a:solidFill>
                <a:latin typeface="Times New Roman" panose="02020603050405020304" pitchFamily="18" charset="0"/>
                <a:cs typeface="Times New Roman" panose="02020603050405020304" pitchFamily="18" charset="0"/>
              </a:rPr>
              <a:t>, а только поддерживаются, в то время как капитальный ремонт предполагает изменение потребительских свойств активов путем их модернизации или реконструкции либо продление срока их службы сверх норматива.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11</a:t>
            </a:fld>
            <a:endParaRPr lang="ru-RU" sz="1800" b="1" dirty="0">
              <a:solidFill>
                <a:srgbClr val="002060"/>
              </a:solidFill>
            </a:endParaRPr>
          </a:p>
        </p:txBody>
      </p:sp>
    </p:spTree>
    <p:extLst>
      <p:ext uri="{BB962C8B-B14F-4D97-AF65-F5344CB8AC3E}">
        <p14:creationId xmlns:p14="http://schemas.microsoft.com/office/powerpoint/2010/main" val="3943480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 calcmode="lin" valueType="num">
                                      <p:cBhvr>
                                        <p:cTn id="7" dur="1000" fill="hold"/>
                                        <p:tgtEl>
                                          <p:spTgt spid="27136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7136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1363">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271363">
                                            <p:txEl>
                                              <p:pRg st="1" end="1"/>
                                            </p:txEl>
                                          </p:spTgt>
                                        </p:tgtEl>
                                        <p:attrNameLst>
                                          <p:attrName>style.visibility</p:attrName>
                                        </p:attrNameLst>
                                      </p:cBhvr>
                                      <p:to>
                                        <p:strVal val="visible"/>
                                      </p:to>
                                    </p:set>
                                    <p:anim calcmode="lin" valueType="num">
                                      <p:cBhvr>
                                        <p:cTn id="13" dur="1000" fill="hold"/>
                                        <p:tgtEl>
                                          <p:spTgt spid="271363">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27136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71363">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271363">
                                            <p:txEl>
                                              <p:pRg st="3" end="3"/>
                                            </p:txEl>
                                          </p:spTgt>
                                        </p:tgtEl>
                                        <p:attrNameLst>
                                          <p:attrName>style.visibility</p:attrName>
                                        </p:attrNameLst>
                                      </p:cBhvr>
                                      <p:to>
                                        <p:strVal val="visible"/>
                                      </p:to>
                                    </p:set>
                                    <p:anim calcmode="lin" valueType="num">
                                      <p:cBhvr>
                                        <p:cTn id="19" dur="1000" fill="hold"/>
                                        <p:tgtEl>
                                          <p:spTgt spid="271363">
                                            <p:txEl>
                                              <p:pRg st="3" end="3"/>
                                            </p:txEl>
                                          </p:spTgt>
                                        </p:tgtEl>
                                        <p:attrNameLst>
                                          <p:attrName>ppt_x</p:attrName>
                                        </p:attrNameLst>
                                      </p:cBhvr>
                                      <p:tavLst>
                                        <p:tav tm="0">
                                          <p:val>
                                            <p:strVal val="#ppt_x-.2"/>
                                          </p:val>
                                        </p:tav>
                                        <p:tav tm="100000">
                                          <p:val>
                                            <p:strVal val="#ppt_x"/>
                                          </p:val>
                                        </p:tav>
                                      </p:tavLst>
                                    </p:anim>
                                    <p:anim calcmode="lin" valueType="num">
                                      <p:cBhvr>
                                        <p:cTn id="20" dur="1000" fill="hold"/>
                                        <p:tgtEl>
                                          <p:spTgt spid="27136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71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71363" name="Text Box 3"/>
          <p:cNvSpPr txBox="1">
            <a:spLocks noChangeArrowheads="1"/>
          </p:cNvSpPr>
          <p:nvPr/>
        </p:nvSpPr>
        <p:spPr bwMode="auto">
          <a:xfrm>
            <a:off x="184731" y="655314"/>
            <a:ext cx="8785225" cy="5669244"/>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Ценности</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представляют собой особый вид произведенных активов, которые приобретаются институциональными единицами не в целях их использования в производстве или для конечного потребления, а для избегания потерь от инфляции.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000" b="1" i="1" dirty="0" smtClean="0">
                <a:solidFill>
                  <a:srgbClr val="002060"/>
                </a:solidFill>
                <a:latin typeface="Times New Roman" panose="02020603050405020304" pitchFamily="18" charset="0"/>
                <a:cs typeface="Times New Roman" panose="02020603050405020304" pitchFamily="18" charset="0"/>
              </a:rPr>
              <a:t>К </a:t>
            </a:r>
            <a:r>
              <a:rPr lang="ru-RU" sz="2000" b="1" i="1" dirty="0">
                <a:solidFill>
                  <a:srgbClr val="002060"/>
                </a:solidFill>
                <a:latin typeface="Times New Roman" panose="02020603050405020304" pitchFamily="18" charset="0"/>
                <a:cs typeface="Times New Roman" panose="02020603050405020304" pitchFamily="18" charset="0"/>
              </a:rPr>
              <a:t>ценностям относятся картины известных мастеров, некоторые виды ювелирных изделий и т.д. Расчет величины ценностей на практике происходит с большой долей условности. </a:t>
            </a:r>
            <a:endParaRPr lang="ru-RU" sz="2000" b="1" i="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Потребление основного капитала </a:t>
            </a:r>
            <a:r>
              <a:rPr lang="ru-RU" sz="2200" b="1" dirty="0">
                <a:solidFill>
                  <a:srgbClr val="002060"/>
                </a:solidFill>
                <a:latin typeface="Times New Roman" panose="02020603050405020304" pitchFamily="18" charset="0"/>
                <a:cs typeface="Times New Roman" panose="02020603050405020304" pitchFamily="18" charset="0"/>
              </a:rPr>
              <a:t>– это уменьшение в течение отчетного периода текущей стоимости запаса основных фондов, принадлежащих производителю и используемых им, в результате физического износа, нормального морального износа или случайных повреждений. </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12</a:t>
            </a:fld>
            <a:endParaRPr lang="ru-RU" sz="1800" b="1" dirty="0">
              <a:solidFill>
                <a:srgbClr val="002060"/>
              </a:solidFill>
            </a:endParaRPr>
          </a:p>
        </p:txBody>
      </p:sp>
    </p:spTree>
    <p:extLst>
      <p:ext uri="{BB962C8B-B14F-4D97-AF65-F5344CB8AC3E}">
        <p14:creationId xmlns:p14="http://schemas.microsoft.com/office/powerpoint/2010/main" val="70007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 calcmode="lin" valueType="num">
                                      <p:cBhvr>
                                        <p:cTn id="7" dur="1000" fill="hold"/>
                                        <p:tgtEl>
                                          <p:spTgt spid="27136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7136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1363">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271363">
                                            <p:txEl>
                                              <p:pRg st="2" end="2"/>
                                            </p:txEl>
                                          </p:spTgt>
                                        </p:tgtEl>
                                        <p:attrNameLst>
                                          <p:attrName>style.visibility</p:attrName>
                                        </p:attrNameLst>
                                      </p:cBhvr>
                                      <p:to>
                                        <p:strVal val="visible"/>
                                      </p:to>
                                    </p:set>
                                    <p:anim calcmode="lin" valueType="num">
                                      <p:cBhvr>
                                        <p:cTn id="13" dur="1000" fill="hold"/>
                                        <p:tgtEl>
                                          <p:spTgt spid="271363">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27136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71363">
                                            <p:txEl>
                                              <p:pRg st="2" end="2"/>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271363">
                                            <p:txEl>
                                              <p:pRg st="4" end="4"/>
                                            </p:txEl>
                                          </p:spTgt>
                                        </p:tgtEl>
                                        <p:attrNameLst>
                                          <p:attrName>style.visibility</p:attrName>
                                        </p:attrNameLst>
                                      </p:cBhvr>
                                      <p:to>
                                        <p:strVal val="visible"/>
                                      </p:to>
                                    </p:set>
                                    <p:anim calcmode="lin" valueType="num">
                                      <p:cBhvr>
                                        <p:cTn id="19" dur="1000" fill="hold"/>
                                        <p:tgtEl>
                                          <p:spTgt spid="271363">
                                            <p:txEl>
                                              <p:pRg st="4" end="4"/>
                                            </p:txEl>
                                          </p:spTgt>
                                        </p:tgtEl>
                                        <p:attrNameLst>
                                          <p:attrName>ppt_x</p:attrName>
                                        </p:attrNameLst>
                                      </p:cBhvr>
                                      <p:tavLst>
                                        <p:tav tm="0">
                                          <p:val>
                                            <p:strVal val="#ppt_x-.2"/>
                                          </p:val>
                                        </p:tav>
                                        <p:tav tm="100000">
                                          <p:val>
                                            <p:strVal val="#ppt_x"/>
                                          </p:val>
                                        </p:tav>
                                      </p:tavLst>
                                    </p:anim>
                                    <p:anim calcmode="lin" valueType="num">
                                      <p:cBhvr>
                                        <p:cTn id="20" dur="1000" fill="hold"/>
                                        <p:tgtEl>
                                          <p:spTgt spid="27136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71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271363" name="Text Box 3"/>
          <p:cNvSpPr txBox="1">
            <a:spLocks noChangeArrowheads="1"/>
          </p:cNvSpPr>
          <p:nvPr/>
        </p:nvSpPr>
        <p:spPr bwMode="auto">
          <a:xfrm>
            <a:off x="184731" y="655314"/>
            <a:ext cx="8785225" cy="3859518"/>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Балансирующая </a:t>
            </a:r>
            <a:r>
              <a:rPr lang="ru-RU" sz="2200" b="1" dirty="0">
                <a:solidFill>
                  <a:srgbClr val="002060"/>
                </a:solidFill>
                <a:latin typeface="Times New Roman" panose="02020603050405020304" pitchFamily="18" charset="0"/>
                <a:cs typeface="Times New Roman" panose="02020603050405020304" pitchFamily="18" charset="0"/>
              </a:rPr>
              <a:t>статья счета операций с капиталом </a:t>
            </a:r>
            <a:r>
              <a:rPr lang="ru-RU" sz="2200" b="1" dirty="0">
                <a:solidFill>
                  <a:srgbClr val="FF0000"/>
                </a:solidFill>
                <a:latin typeface="Times New Roman" panose="02020603050405020304" pitchFamily="18" charset="0"/>
                <a:cs typeface="Times New Roman" panose="02020603050405020304" pitchFamily="18" charset="0"/>
              </a:rPr>
              <a:t>«Чистое кредитование (+) / Чистое заимствование (-)»</a:t>
            </a:r>
            <a:r>
              <a:rPr lang="ru-RU" sz="2200" b="1" dirty="0">
                <a:solidFill>
                  <a:srgbClr val="002060"/>
                </a:solidFill>
                <a:latin typeface="Times New Roman" panose="02020603050405020304" pitchFamily="18" charset="0"/>
                <a:cs typeface="Times New Roman" panose="02020603050405020304" pitchFamily="18" charset="0"/>
              </a:rPr>
              <a:t> показывает, какая часть располагаемого дохода не была истрачена ни на конечное потребление, ни на накопление, а осталась в виде финансовых активов.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«Чистое кредитование (+) / Чистое заимствование (-)» </a:t>
            </a:r>
            <a:r>
              <a:rPr lang="ru-RU" sz="2200" b="1" dirty="0" smtClean="0">
                <a:solidFill>
                  <a:srgbClr val="002060"/>
                </a:solidFill>
                <a:latin typeface="Times New Roman" panose="02020603050405020304" pitchFamily="18" charset="0"/>
                <a:cs typeface="Times New Roman" panose="02020603050405020304" pitchFamily="18" charset="0"/>
              </a:rPr>
              <a:t>отражает </a:t>
            </a:r>
            <a:r>
              <a:rPr lang="ru-RU" sz="2200" b="1" dirty="0">
                <a:solidFill>
                  <a:srgbClr val="002060"/>
                </a:solidFill>
                <a:latin typeface="Times New Roman" panose="02020603050405020304" pitchFamily="18" charset="0"/>
                <a:cs typeface="Times New Roman" panose="02020603050405020304" pitchFamily="18" charset="0"/>
              </a:rPr>
              <a:t>стоимость ресурсов, которые могут быть предоставлены для кредитования </a:t>
            </a:r>
            <a:r>
              <a:rPr lang="ru-RU" sz="2200" b="1" dirty="0">
                <a:solidFill>
                  <a:srgbClr val="FF0000"/>
                </a:solidFill>
                <a:latin typeface="Times New Roman" panose="02020603050405020304" pitchFamily="18" charset="0"/>
                <a:cs typeface="Times New Roman" panose="02020603050405020304" pitchFamily="18" charset="0"/>
              </a:rPr>
              <a:t>(+) </a:t>
            </a:r>
            <a:r>
              <a:rPr lang="ru-RU" sz="2200" b="1" dirty="0" smtClean="0">
                <a:solidFill>
                  <a:srgbClr val="002060"/>
                </a:solidFill>
                <a:latin typeface="Times New Roman" panose="02020603050405020304" pitchFamily="18" charset="0"/>
                <a:cs typeface="Times New Roman" panose="02020603050405020304" pitchFamily="18" charset="0"/>
              </a:rPr>
              <a:t>или </a:t>
            </a:r>
            <a:r>
              <a:rPr lang="ru-RU" sz="2200" b="1" dirty="0">
                <a:solidFill>
                  <a:srgbClr val="002060"/>
                </a:solidFill>
                <a:latin typeface="Times New Roman" panose="02020603050405020304" pitchFamily="18" charset="0"/>
                <a:cs typeface="Times New Roman" panose="02020603050405020304" pitchFamily="18" charset="0"/>
              </a:rPr>
              <a:t>которые необходимо </a:t>
            </a:r>
            <a:r>
              <a:rPr lang="ru-RU" sz="2200" b="1" dirty="0" smtClean="0">
                <a:solidFill>
                  <a:srgbClr val="002060"/>
                </a:solidFill>
                <a:latin typeface="Times New Roman" panose="02020603050405020304" pitchFamily="18" charset="0"/>
                <a:cs typeface="Times New Roman" panose="02020603050405020304" pitchFamily="18" charset="0"/>
              </a:rPr>
              <a:t>заимствовать </a:t>
            </a:r>
            <a:r>
              <a:rPr lang="ru-RU" sz="2200" b="1" dirty="0">
                <a:solidFill>
                  <a:srgbClr val="FF0000"/>
                </a:solidFill>
                <a:latin typeface="Times New Roman" panose="02020603050405020304" pitchFamily="18" charset="0"/>
                <a:cs typeface="Times New Roman" panose="02020603050405020304" pitchFamily="18" charset="0"/>
              </a:rPr>
              <a:t>(-)</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13</a:t>
            </a:fld>
            <a:endParaRPr lang="ru-RU" sz="1800" b="1" dirty="0">
              <a:solidFill>
                <a:srgbClr val="002060"/>
              </a:solidFill>
            </a:endParaRPr>
          </a:p>
        </p:txBody>
      </p:sp>
    </p:spTree>
    <p:extLst>
      <p:ext uri="{BB962C8B-B14F-4D97-AF65-F5344CB8AC3E}">
        <p14:creationId xmlns:p14="http://schemas.microsoft.com/office/powerpoint/2010/main" val="150959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 calcmode="lin" valueType="num">
                                      <p:cBhvr>
                                        <p:cTn id="7" dur="1000" fill="hold"/>
                                        <p:tgtEl>
                                          <p:spTgt spid="27136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7136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71363">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271363">
                                            <p:txEl>
                                              <p:pRg st="2" end="2"/>
                                            </p:txEl>
                                          </p:spTgt>
                                        </p:tgtEl>
                                        <p:attrNameLst>
                                          <p:attrName>style.visibility</p:attrName>
                                        </p:attrNameLst>
                                      </p:cBhvr>
                                      <p:to>
                                        <p:strVal val="visible"/>
                                      </p:to>
                                    </p:set>
                                    <p:anim calcmode="lin" valueType="num">
                                      <p:cBhvr>
                                        <p:cTn id="13" dur="1000" fill="hold"/>
                                        <p:tgtEl>
                                          <p:spTgt spid="271363">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27136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71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4434"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3"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14</a:t>
            </a:fld>
            <a:endParaRPr lang="ru-RU" sz="1800" b="1" dirty="0">
              <a:solidFill>
                <a:srgbClr val="002060"/>
              </a:solidFill>
            </a:endParaRPr>
          </a:p>
        </p:txBody>
      </p:sp>
      <p:sp>
        <p:nvSpPr>
          <p:cNvPr id="4" name="Text Box 3"/>
          <p:cNvSpPr txBox="1">
            <a:spLocks noChangeArrowheads="1"/>
          </p:cNvSpPr>
          <p:nvPr/>
        </p:nvSpPr>
        <p:spPr bwMode="auto">
          <a:xfrm>
            <a:off x="106114" y="1486311"/>
            <a:ext cx="8785225" cy="3342453"/>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Финансовый счет – это последний счет в полной последовательности счетов, которые отражают операции между институциональными единицами.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 финансовом счете отражаются операции с финансовыми активами и обязательствами, которые осуществляются между институциональными единицами, являющимися резидентами данной страны, </a:t>
            </a:r>
            <a:r>
              <a:rPr lang="ru-RU" sz="2200" b="1" dirty="0" smtClean="0">
                <a:solidFill>
                  <a:srgbClr val="002060"/>
                </a:solidFill>
                <a:latin typeface="Times New Roman" panose="02020603050405020304" pitchFamily="18" charset="0"/>
                <a:cs typeface="Times New Roman" panose="02020603050405020304" pitchFamily="18" charset="0"/>
              </a:rPr>
              <a:t>а также </a:t>
            </a:r>
            <a:r>
              <a:rPr lang="ru-RU" sz="2200" b="1" dirty="0">
                <a:solidFill>
                  <a:srgbClr val="002060"/>
                </a:solidFill>
                <a:latin typeface="Times New Roman" panose="02020603050405020304" pitchFamily="18" charset="0"/>
                <a:cs typeface="Times New Roman" panose="02020603050405020304" pitchFamily="18" charset="0"/>
              </a:rPr>
              <a:t>между институциональными </a:t>
            </a:r>
            <a:r>
              <a:rPr lang="ru-RU" sz="2200" b="1" dirty="0" smtClean="0">
                <a:solidFill>
                  <a:srgbClr val="002060"/>
                </a:solidFill>
                <a:latin typeface="Times New Roman" panose="02020603050405020304" pitchFamily="18" charset="0"/>
                <a:cs typeface="Times New Roman" panose="02020603050405020304" pitchFamily="18" charset="0"/>
              </a:rPr>
              <a:t>единицами-резидентами </a:t>
            </a:r>
            <a:r>
              <a:rPr lang="ru-RU" sz="2200" b="1" dirty="0">
                <a:solidFill>
                  <a:srgbClr val="002060"/>
                </a:solidFill>
                <a:latin typeface="Times New Roman" panose="02020603050405020304" pitchFamily="18" charset="0"/>
                <a:cs typeface="Times New Roman" panose="02020603050405020304" pitchFamily="18" charset="0"/>
              </a:rPr>
              <a:t>и остальным миром. </a:t>
            </a:r>
          </a:p>
        </p:txBody>
      </p:sp>
      <p:sp>
        <p:nvSpPr>
          <p:cNvPr id="282626"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sp>
        <p:nvSpPr>
          <p:cNvPr id="282628" name="Rectangle 4"/>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sp>
        <p:nvSpPr>
          <p:cNvPr id="7" name="Text Box 6"/>
          <p:cNvSpPr txBox="1">
            <a:spLocks noChangeArrowheads="1"/>
          </p:cNvSpPr>
          <p:nvPr/>
        </p:nvSpPr>
        <p:spPr bwMode="auto">
          <a:xfrm>
            <a:off x="-108520" y="184417"/>
            <a:ext cx="8642350" cy="507831"/>
          </a:xfrm>
          <a:prstGeom prst="rect">
            <a:avLst/>
          </a:prstGeom>
          <a:noFill/>
          <a:ln w="9525">
            <a:noFill/>
            <a:miter lim="800000"/>
            <a:headEnd/>
            <a:tailEnd/>
          </a:ln>
          <a:effectLst/>
        </p:spPr>
        <p:txBody>
          <a:bodyPr>
            <a:spAutoFit/>
          </a:bodyPr>
          <a:lstStyle/>
          <a:p>
            <a:pPr algn="ctr">
              <a:spcBef>
                <a:spcPts val="1800"/>
              </a:spcBef>
            </a:pPr>
            <a:r>
              <a:rPr lang="ru-RU" sz="2700" dirty="0">
                <a:solidFill>
                  <a:srgbClr val="C00000"/>
                </a:solidFill>
                <a:latin typeface="Times New Roman" panose="02020603050405020304" pitchFamily="18" charset="0"/>
                <a:cs typeface="Times New Roman" panose="02020603050405020304" pitchFamily="18" charset="0"/>
              </a:rPr>
              <a:t>2</a:t>
            </a:r>
            <a:r>
              <a:rPr kumimoji="0" lang="ru-RU" sz="2700" b="0" i="0" u="none" strike="noStrike" kern="120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Финансовый с</a:t>
            </a:r>
            <a:r>
              <a:rPr lang="ru-RU" sz="2700" dirty="0" smtClean="0">
                <a:solidFill>
                  <a:srgbClr val="C00000"/>
                </a:solidFill>
                <a:latin typeface="Times New Roman" panose="02020603050405020304" pitchFamily="18" charset="0"/>
                <a:cs typeface="Times New Roman" panose="02020603050405020304" pitchFamily="18" charset="0"/>
              </a:rPr>
              <a:t>чет.</a:t>
            </a:r>
            <a:endPar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box(in)">
                                      <p:cBhvr>
                                        <p:cTn id="11" dur="500"/>
                                        <p:tgtEl>
                                          <p:spTgt spid="4">
                                            <p:txEl>
                                              <p:pRg st="0" end="0"/>
                                            </p:txEl>
                                          </p:spTgt>
                                        </p:tgtEl>
                                      </p:cBhvr>
                                    </p:animEffect>
                                  </p:childTnLst>
                                </p:cTn>
                              </p:par>
                            </p:childTnLst>
                          </p:cTn>
                        </p:par>
                        <p:par>
                          <p:cTn id="12" fill="hold">
                            <p:stCondLst>
                              <p:cond delay="1000"/>
                            </p:stCondLst>
                            <p:childTnLst>
                              <p:par>
                                <p:cTn id="13" presetID="42" presetClass="entr" presetSubtype="0" fill="hold" grpId="0"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1000"/>
                                        <p:tgtEl>
                                          <p:spTgt spid="7">
                                            <p:txEl>
                                              <p:pRg st="0" end="0"/>
                                            </p:txEl>
                                          </p:spTgt>
                                        </p:tgtEl>
                                      </p:cBhvr>
                                    </p:animEffect>
                                    <p:anim calcmode="lin" valueType="num">
                                      <p:cBhvr>
                                        <p:cTn id="1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2008" y="35091"/>
            <a:ext cx="8964488" cy="6740307"/>
          </a:xfrm>
          <a:prstGeom prst="rect">
            <a:avLst/>
          </a:prstGeom>
        </p:spPr>
        <p:txBody>
          <a:bodyPr wrap="square">
            <a:spAutoFit/>
          </a:bodyPr>
          <a:lstStyle/>
          <a:p>
            <a:pPr algn="just"/>
            <a:r>
              <a:rPr lang="ru-RU" sz="2200" b="1" dirty="0" smtClean="0">
                <a:solidFill>
                  <a:srgbClr val="002060"/>
                </a:solidFill>
                <a:latin typeface="Times New Roman" panose="02020603050405020304" pitchFamily="18" charset="0"/>
                <a:cs typeface="Times New Roman" panose="02020603050405020304" pitchFamily="18" charset="0"/>
              </a:rPr>
              <a:t>В </a:t>
            </a:r>
            <a:r>
              <a:rPr lang="ru-RU" sz="2200" b="1" dirty="0">
                <a:solidFill>
                  <a:srgbClr val="002060"/>
                </a:solidFill>
                <a:latin typeface="Times New Roman" panose="02020603050405020304" pitchFamily="18" charset="0"/>
                <a:cs typeface="Times New Roman" panose="02020603050405020304" pitchFamily="18" charset="0"/>
              </a:rPr>
              <a:t>СНС не признаются какие-либо нефинансовые обязательства, таким образом, термин «обязательство» </a:t>
            </a:r>
            <a:r>
              <a:rPr lang="ru-RU" sz="2200" b="1" dirty="0" smtClean="0">
                <a:solidFill>
                  <a:srgbClr val="002060"/>
                </a:solidFill>
                <a:latin typeface="Times New Roman" panose="02020603050405020304" pitchFamily="18" charset="0"/>
                <a:cs typeface="Times New Roman" panose="02020603050405020304" pitchFamily="18" charset="0"/>
              </a:rPr>
              <a:t>относится </a:t>
            </a:r>
            <a:r>
              <a:rPr lang="ru-RU" sz="2200" b="1" dirty="0">
                <a:solidFill>
                  <a:srgbClr val="002060"/>
                </a:solidFill>
                <a:latin typeface="Times New Roman" panose="02020603050405020304" pitchFamily="18" charset="0"/>
                <a:cs typeface="Times New Roman" panose="02020603050405020304" pitchFamily="18" charset="0"/>
              </a:rPr>
              <a:t>к обязательствам, которые являются финансовыми по своей природе</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FF0000"/>
                </a:solidFill>
                <a:latin typeface="Times New Roman" panose="02020603050405020304" pitchFamily="18" charset="0"/>
                <a:cs typeface="Times New Roman" panose="02020603050405020304" pitchFamily="18" charset="0"/>
              </a:rPr>
              <a:t>Обязательство</a:t>
            </a:r>
            <a:r>
              <a:rPr lang="ru-RU" sz="2200" b="1" dirty="0">
                <a:solidFill>
                  <a:srgbClr val="002060"/>
                </a:solidFill>
                <a:latin typeface="Times New Roman" panose="02020603050405020304" pitchFamily="18" charset="0"/>
                <a:cs typeface="Times New Roman" panose="02020603050405020304" pitchFamily="18" charset="0"/>
              </a:rPr>
              <a:t> возникает, когда одна единица (дебитор) обязуется при определенных обстоятельствах произвести платеж или ряд платежей другой единице (кредитору).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002060"/>
                </a:solidFill>
                <a:latin typeface="Times New Roman" panose="02020603050405020304" pitchFamily="18" charset="0"/>
                <a:cs typeface="Times New Roman" panose="02020603050405020304" pitchFamily="18" charset="0"/>
              </a:rPr>
              <a:t>При возникновении у дебитора обязательств перед кредитором возникает и соответствующее </a:t>
            </a:r>
            <a:r>
              <a:rPr lang="ru-RU" sz="2200" b="1" dirty="0">
                <a:solidFill>
                  <a:srgbClr val="002060"/>
                </a:solidFill>
                <a:latin typeface="Times New Roman" panose="02020603050405020304" pitchFamily="18" charset="0"/>
                <a:cs typeface="Times New Roman" panose="02020603050405020304" pitchFamily="18" charset="0"/>
              </a:rPr>
              <a:t>финансовое требование кредитора к дебитору. </a:t>
            </a:r>
            <a:r>
              <a:rPr lang="ru-RU" sz="2200" b="1" dirty="0" smtClean="0">
                <a:solidFill>
                  <a:srgbClr val="FF0000"/>
                </a:solidFill>
                <a:latin typeface="Times New Roman" panose="02020603050405020304" pitchFamily="18" charset="0"/>
                <a:cs typeface="Times New Roman" panose="02020603050405020304" pitchFamily="18" charset="0"/>
              </a:rPr>
              <a:t>Финансовое </a:t>
            </a:r>
            <a:r>
              <a:rPr lang="ru-RU" sz="2200" b="1" dirty="0">
                <a:solidFill>
                  <a:srgbClr val="FF0000"/>
                </a:solidFill>
                <a:latin typeface="Times New Roman" panose="02020603050405020304" pitchFamily="18" charset="0"/>
                <a:cs typeface="Times New Roman" panose="02020603050405020304" pitchFamily="18" charset="0"/>
              </a:rPr>
              <a:t>требование </a:t>
            </a:r>
            <a:r>
              <a:rPr lang="ru-RU" sz="2200" b="1" dirty="0">
                <a:solidFill>
                  <a:srgbClr val="002060"/>
                </a:solidFill>
                <a:latin typeface="Times New Roman" panose="02020603050405020304" pitchFamily="18" charset="0"/>
                <a:cs typeface="Times New Roman" panose="02020603050405020304" pitchFamily="18" charset="0"/>
              </a:rPr>
              <a:t>– это платеж или ряд платежей, которые подлежат выплате кредитору дебитором в соответствии с условиями обязательства</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a:p>
            <a:pPr algn="just"/>
            <a:r>
              <a:rPr lang="ru-RU" sz="2200" b="1" dirty="0">
                <a:solidFill>
                  <a:srgbClr val="FF0000"/>
                </a:solidFill>
                <a:latin typeface="Times New Roman" panose="02020603050405020304" pitchFamily="18" charset="0"/>
                <a:cs typeface="Times New Roman" panose="02020603050405020304" pitchFamily="18" charset="0"/>
              </a:rPr>
              <a:t>Финансовые активы </a:t>
            </a:r>
            <a:r>
              <a:rPr lang="ru-RU" sz="2200" b="1" dirty="0">
                <a:solidFill>
                  <a:srgbClr val="002060"/>
                </a:solidFill>
                <a:latin typeface="Times New Roman" panose="02020603050405020304" pitchFamily="18" charset="0"/>
                <a:cs typeface="Times New Roman" panose="02020603050405020304" pitchFamily="18" charset="0"/>
              </a:rPr>
              <a:t>включают все финансовые требования, акции или другие виды участия в капитале </a:t>
            </a:r>
            <a:r>
              <a:rPr lang="ru-RU" sz="2200" b="1" dirty="0" smtClean="0">
                <a:solidFill>
                  <a:srgbClr val="002060"/>
                </a:solidFill>
                <a:latin typeface="Times New Roman" panose="02020603050405020304" pitchFamily="18" charset="0"/>
                <a:cs typeface="Times New Roman" panose="02020603050405020304" pitchFamily="18" charset="0"/>
              </a:rPr>
              <a:t>плюс </a:t>
            </a:r>
            <a:r>
              <a:rPr lang="ru-RU" sz="2200" b="1" dirty="0">
                <a:solidFill>
                  <a:srgbClr val="002060"/>
                </a:solidFill>
                <a:latin typeface="Times New Roman" panose="02020603050405020304" pitchFamily="18" charset="0"/>
                <a:cs typeface="Times New Roman" panose="02020603050405020304" pitchFamily="18" charset="0"/>
              </a:rPr>
              <a:t>золото в слитках, держателями которого в качестве резервного актива являются органы денежно-кредитного </a:t>
            </a:r>
            <a:r>
              <a:rPr lang="ru-RU" sz="2200" b="1" dirty="0" smtClean="0">
                <a:solidFill>
                  <a:srgbClr val="002060"/>
                </a:solidFill>
                <a:latin typeface="Times New Roman" panose="02020603050405020304" pitchFamily="18" charset="0"/>
                <a:cs typeface="Times New Roman" panose="02020603050405020304" pitchFamily="18" charset="0"/>
              </a:rPr>
              <a:t>регулирования </a:t>
            </a:r>
            <a:r>
              <a:rPr lang="ru-RU" sz="2000" b="1" i="1" dirty="0" smtClean="0">
                <a:solidFill>
                  <a:srgbClr val="002060"/>
                </a:solidFill>
                <a:latin typeface="Times New Roman" panose="02020603050405020304" pitchFamily="18" charset="0"/>
                <a:cs typeface="Times New Roman" panose="02020603050405020304" pitchFamily="18" charset="0"/>
              </a:rPr>
              <a:t>(золото </a:t>
            </a:r>
            <a:r>
              <a:rPr lang="ru-RU" sz="2000" b="1" i="1" dirty="0">
                <a:solidFill>
                  <a:srgbClr val="002060"/>
                </a:solidFill>
                <a:latin typeface="Times New Roman" panose="02020603050405020304" pitchFamily="18" charset="0"/>
                <a:cs typeface="Times New Roman" panose="02020603050405020304" pitchFamily="18" charset="0"/>
              </a:rPr>
              <a:t>в </a:t>
            </a:r>
            <a:r>
              <a:rPr lang="ru-RU" sz="2000" b="1" i="1" dirty="0" smtClean="0">
                <a:solidFill>
                  <a:srgbClr val="002060"/>
                </a:solidFill>
                <a:latin typeface="Times New Roman" panose="02020603050405020304" pitchFamily="18" charset="0"/>
                <a:cs typeface="Times New Roman" panose="02020603050405020304" pitchFamily="18" charset="0"/>
              </a:rPr>
              <a:t>слитках рассматривается </a:t>
            </a:r>
            <a:r>
              <a:rPr lang="ru-RU" sz="2000" b="1" i="1" dirty="0">
                <a:solidFill>
                  <a:srgbClr val="002060"/>
                </a:solidFill>
                <a:latin typeface="Times New Roman" panose="02020603050405020304" pitchFamily="18" charset="0"/>
                <a:cs typeface="Times New Roman" panose="02020603050405020304" pitchFamily="18" charset="0"/>
              </a:rPr>
              <a:t>как финансовый актив, даже несмотря на то, что его держатели не имеют требований к другим </a:t>
            </a:r>
            <a:r>
              <a:rPr lang="ru-RU" sz="2000" b="1" i="1" dirty="0" smtClean="0">
                <a:solidFill>
                  <a:srgbClr val="002060"/>
                </a:solidFill>
                <a:latin typeface="Times New Roman" panose="02020603050405020304" pitchFamily="18" charset="0"/>
                <a:cs typeface="Times New Roman" panose="02020603050405020304" pitchFamily="18" charset="0"/>
              </a:rPr>
              <a:t>единицам; акции </a:t>
            </a:r>
            <a:r>
              <a:rPr lang="ru-RU" sz="2000" b="1" i="1" dirty="0">
                <a:solidFill>
                  <a:srgbClr val="002060"/>
                </a:solidFill>
                <a:latin typeface="Times New Roman" panose="02020603050405020304" pitchFamily="18" charset="0"/>
                <a:cs typeface="Times New Roman" panose="02020603050405020304" pitchFamily="18" charset="0"/>
              </a:rPr>
              <a:t>рассматриваются как финансовые активы, даже несмотря на то, что финансовые требования их держателей к корпорациям не выражаются определенной или заранее установленной денежной </a:t>
            </a:r>
            <a:r>
              <a:rPr lang="ru-RU" sz="2000" b="1" i="1" dirty="0" smtClean="0">
                <a:solidFill>
                  <a:srgbClr val="002060"/>
                </a:solidFill>
                <a:latin typeface="Times New Roman" panose="02020603050405020304" pitchFamily="18" charset="0"/>
                <a:cs typeface="Times New Roman" panose="02020603050405020304" pitchFamily="18" charset="0"/>
              </a:rPr>
              <a:t>суммой)</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8611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79512" y="980728"/>
            <a:ext cx="8785225" cy="4561249"/>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Отражение обмена финансовыми активами и обязательствами в финансовом счете осуществляется </a:t>
            </a:r>
            <a:r>
              <a:rPr lang="ru-RU" sz="2200" b="1" dirty="0">
                <a:solidFill>
                  <a:srgbClr val="002060"/>
                </a:solidFill>
                <a:latin typeface="Times New Roman" panose="02020603050405020304" pitchFamily="18" charset="0"/>
                <a:cs typeface="Times New Roman" panose="02020603050405020304" pitchFamily="18" charset="0"/>
              </a:rPr>
              <a:t>когда </a:t>
            </a:r>
            <a:r>
              <a:rPr lang="ru-RU" sz="2200" b="1" dirty="0" smtClean="0">
                <a:solidFill>
                  <a:srgbClr val="002060"/>
                </a:solidFill>
                <a:latin typeface="Times New Roman" panose="02020603050405020304" pitchFamily="18" charset="0"/>
                <a:cs typeface="Times New Roman" panose="02020603050405020304" pitchFamily="18" charset="0"/>
              </a:rPr>
              <a:t>:</a:t>
            </a: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один </a:t>
            </a:r>
            <a:r>
              <a:rPr lang="ru-RU" sz="2200" b="1" dirty="0">
                <a:solidFill>
                  <a:srgbClr val="002060"/>
                </a:solidFill>
                <a:latin typeface="Times New Roman" panose="02020603050405020304" pitchFamily="18" charset="0"/>
                <a:cs typeface="Times New Roman" panose="02020603050405020304" pitchFamily="18" charset="0"/>
              </a:rPr>
              <a:t>финансовый актив обменивается на другой или когда происходит погашение обязательства с помощью финансового </a:t>
            </a:r>
            <a:r>
              <a:rPr lang="ru-RU" sz="2200" b="1" dirty="0" smtClean="0">
                <a:solidFill>
                  <a:srgbClr val="002060"/>
                </a:solidFill>
                <a:latin typeface="Times New Roman" panose="02020603050405020304" pitchFamily="18" charset="0"/>
                <a:cs typeface="Times New Roman" panose="02020603050405020304" pitchFamily="18" charset="0"/>
              </a:rPr>
              <a:t>актива </a:t>
            </a:r>
            <a:r>
              <a:rPr lang="ru-RU" sz="2000" b="1" i="1" dirty="0" smtClean="0">
                <a:solidFill>
                  <a:srgbClr val="002060"/>
                </a:solidFill>
                <a:latin typeface="Times New Roman" panose="02020603050405020304" pitchFamily="18" charset="0"/>
                <a:cs typeface="Times New Roman" panose="02020603050405020304" pitchFamily="18" charset="0"/>
              </a:rPr>
              <a:t>(данные операции отражаются только в финансовом счете)</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имеющиеся </a:t>
            </a:r>
            <a:r>
              <a:rPr lang="ru-RU" sz="2200" b="1" dirty="0">
                <a:solidFill>
                  <a:srgbClr val="002060"/>
                </a:solidFill>
                <a:latin typeface="Times New Roman" panose="02020603050405020304" pitchFamily="18" charset="0"/>
                <a:cs typeface="Times New Roman" panose="02020603050405020304" pitchFamily="18" charset="0"/>
              </a:rPr>
              <a:t>финансовые активы обмениваются на другие финансовые </a:t>
            </a:r>
            <a:r>
              <a:rPr lang="ru-RU" sz="2200" b="1" dirty="0" smtClean="0">
                <a:solidFill>
                  <a:srgbClr val="002060"/>
                </a:solidFill>
                <a:latin typeface="Times New Roman" panose="02020603050405020304" pitchFamily="18" charset="0"/>
                <a:cs typeface="Times New Roman" panose="02020603050405020304" pitchFamily="18" charset="0"/>
              </a:rPr>
              <a:t>активы </a:t>
            </a:r>
            <a:r>
              <a:rPr lang="ru-RU" sz="2000" b="1" i="1" dirty="0" smtClean="0">
                <a:solidFill>
                  <a:srgbClr val="002060"/>
                </a:solidFill>
                <a:latin typeface="Times New Roman" panose="02020603050405020304" pitchFamily="18" charset="0"/>
                <a:cs typeface="Times New Roman" panose="02020603050405020304" pitchFamily="18" charset="0"/>
              </a:rPr>
              <a:t>(все </a:t>
            </a:r>
            <a:r>
              <a:rPr lang="ru-RU" sz="2000" b="1" i="1" dirty="0">
                <a:solidFill>
                  <a:srgbClr val="002060"/>
                </a:solidFill>
                <a:latin typeface="Times New Roman" panose="02020603050405020304" pitchFamily="18" charset="0"/>
                <a:cs typeface="Times New Roman" panose="02020603050405020304" pitchFamily="18" charset="0"/>
              </a:rPr>
              <a:t>записи отражаются в финансовом счете и затрагивают только </a:t>
            </a:r>
            <a:r>
              <a:rPr lang="ru-RU" sz="2000" b="1" i="1" dirty="0" smtClean="0">
                <a:solidFill>
                  <a:srgbClr val="002060"/>
                </a:solidFill>
                <a:latin typeface="Times New Roman" panose="02020603050405020304" pitchFamily="18" charset="0"/>
                <a:cs typeface="Times New Roman" panose="02020603050405020304" pitchFamily="18" charset="0"/>
              </a:rPr>
              <a:t>активы)</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новый </a:t>
            </a:r>
            <a:r>
              <a:rPr lang="ru-RU" sz="2200" b="1" dirty="0">
                <a:solidFill>
                  <a:srgbClr val="002060"/>
                </a:solidFill>
                <a:latin typeface="Times New Roman" panose="02020603050405020304" pitchFamily="18" charset="0"/>
                <a:cs typeface="Times New Roman" panose="02020603050405020304" pitchFamily="18" charset="0"/>
              </a:rPr>
              <a:t>финансовый актив создается посредством принятия обязательств институциональной </a:t>
            </a:r>
            <a:r>
              <a:rPr lang="ru-RU" sz="2200" b="1" dirty="0" smtClean="0">
                <a:solidFill>
                  <a:srgbClr val="002060"/>
                </a:solidFill>
                <a:latin typeface="Times New Roman" panose="02020603050405020304" pitchFamily="18" charset="0"/>
                <a:cs typeface="Times New Roman" panose="02020603050405020304" pitchFamily="18" charset="0"/>
              </a:rPr>
              <a:t>единицей </a:t>
            </a:r>
            <a:r>
              <a:rPr lang="ru-RU" sz="2000" b="1" i="1" dirty="0" smtClean="0">
                <a:solidFill>
                  <a:srgbClr val="002060"/>
                </a:solidFill>
                <a:latin typeface="Times New Roman" panose="02020603050405020304" pitchFamily="18" charset="0"/>
                <a:cs typeface="Times New Roman" panose="02020603050405020304" pitchFamily="18" charset="0"/>
              </a:rPr>
              <a:t>(все </a:t>
            </a:r>
            <a:r>
              <a:rPr lang="ru-RU" sz="2000" b="1" i="1" dirty="0">
                <a:solidFill>
                  <a:srgbClr val="002060"/>
                </a:solidFill>
                <a:latin typeface="Times New Roman" panose="02020603050405020304" pitchFamily="18" charset="0"/>
                <a:cs typeface="Times New Roman" panose="02020603050405020304" pitchFamily="18" charset="0"/>
              </a:rPr>
              <a:t>связанные с этим записи также производятся в финансовом </a:t>
            </a:r>
            <a:r>
              <a:rPr lang="ru-RU" sz="2000" b="1" i="1" dirty="0" smtClean="0">
                <a:solidFill>
                  <a:srgbClr val="002060"/>
                </a:solidFill>
                <a:latin typeface="Times New Roman" panose="02020603050405020304" pitchFamily="18" charset="0"/>
                <a:cs typeface="Times New Roman" panose="02020603050405020304" pitchFamily="18" charset="0"/>
              </a:rPr>
              <a:t>счете)</a:t>
            </a:r>
            <a:r>
              <a:rPr lang="ru-RU" sz="2200" b="1" dirty="0" smtClean="0">
                <a:solidFill>
                  <a:srgbClr val="002060"/>
                </a:solidFill>
                <a:latin typeface="Times New Roman" panose="02020603050405020304" pitchFamily="18" charset="0"/>
                <a:cs typeface="Times New Roman" panose="02020603050405020304" pitchFamily="18" charset="0"/>
              </a:rPr>
              <a:t>. </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102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box(in)">
                                      <p:cBhvr>
                                        <p:cTn id="11" dur="500"/>
                                        <p:tgtEl>
                                          <p:spTgt spid="2">
                                            <p:txEl>
                                              <p:pRg st="1" end="1"/>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ox(in)">
                                      <p:cBhvr>
                                        <p:cTn id="15" dur="500"/>
                                        <p:tgtEl>
                                          <p:spTgt spid="2">
                                            <p:txEl>
                                              <p:pRg st="2" end="2"/>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box(in)">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79512" y="267027"/>
            <a:ext cx="8785225" cy="6186309"/>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 Финансовый счет представляет собой таблицу, в которой показано, каким образом изменились (выросли или сократились) за год конкретные виды финансовых активов (обязательств).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У финансового счета нет балансирующей статьи, которая переносилась бы в другой счет.</a:t>
            </a: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В финансовом счете показывается</a:t>
            </a:r>
            <a:r>
              <a:rPr lang="ru-RU" sz="2200" b="1" dirty="0">
                <a:solidFill>
                  <a:srgbClr val="002060"/>
                </a:solidFill>
                <a:latin typeface="Times New Roman" panose="02020603050405020304" pitchFamily="18" charset="0"/>
                <a:cs typeface="Times New Roman" panose="02020603050405020304" pitchFamily="18" charset="0"/>
              </a:rPr>
              <a:t>, как чистое кредитование или чистое заимствование осуществляются посредством изменений в имеющихся финансовых активах и обязательства.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Итоговая статья финансового счета также называется «Чистое кредитование (+) / Чистое заимствование </a:t>
            </a:r>
            <a:r>
              <a:rPr lang="ru-RU" sz="2200" b="1" dirty="0" smtClean="0">
                <a:solidFill>
                  <a:srgbClr val="002060"/>
                </a:solidFill>
                <a:latin typeface="Times New Roman" panose="02020603050405020304" pitchFamily="18" charset="0"/>
                <a:cs typeface="Times New Roman" panose="02020603050405020304" pitchFamily="18" charset="0"/>
              </a:rPr>
              <a:t>(-)» и теоретически </a:t>
            </a:r>
            <a:r>
              <a:rPr lang="ru-RU" sz="2200" b="1" dirty="0">
                <a:solidFill>
                  <a:srgbClr val="002060"/>
                </a:solidFill>
                <a:latin typeface="Times New Roman" panose="02020603050405020304" pitchFamily="18" charset="0"/>
                <a:cs typeface="Times New Roman" panose="02020603050405020304" pitchFamily="18" charset="0"/>
              </a:rPr>
              <a:t>она должна численно совпадать с балансирующей статьей счета операций с капиталом. Таким образом, фактическое изменение финансовых активов (обязательств) балансируется с финансовым итогом хозяйственной деятельности институциональных единиц, секторов или экономики в целом. </a:t>
            </a:r>
            <a:endParaRPr lang="ru-RU" sz="2200" b="1"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5852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box(in)">
                                      <p:cBhvr>
                                        <p:cTn id="11" dur="500"/>
                                        <p:tgtEl>
                                          <p:spTgt spid="2">
                                            <p:txEl>
                                              <p:pRg st="1" end="1"/>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ox(in)">
                                      <p:cBhvr>
                                        <p:cTn id="15" dur="500"/>
                                        <p:tgtEl>
                                          <p:spTgt spid="2">
                                            <p:txEl>
                                              <p:pRg st="2" end="2"/>
                                            </p:txEl>
                                          </p:spTgt>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box(in)">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238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3"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18</a:t>
            </a:fld>
            <a:endParaRPr lang="ru-RU" sz="1800" b="1" dirty="0">
              <a:solidFill>
                <a:srgbClr val="002060"/>
              </a:solidFill>
            </a:endParaRPr>
          </a:p>
        </p:txBody>
      </p:sp>
      <p:sp>
        <p:nvSpPr>
          <p:cNvPr id="4" name="Text Box 3"/>
          <p:cNvSpPr txBox="1">
            <a:spLocks noChangeArrowheads="1"/>
          </p:cNvSpPr>
          <p:nvPr/>
        </p:nvSpPr>
        <p:spPr bwMode="auto">
          <a:xfrm>
            <a:off x="149234" y="741056"/>
            <a:ext cx="8785225" cy="461665"/>
          </a:xfrm>
          <a:prstGeom prst="rect">
            <a:avLst/>
          </a:prstGeom>
          <a:noFill/>
          <a:ln w="9525">
            <a:noFill/>
            <a:miter lim="800000"/>
            <a:headEnd/>
            <a:tailEnd/>
          </a:ln>
          <a:effectLst/>
        </p:spPr>
        <p:txBody>
          <a:bodyPr>
            <a:spAutoFit/>
          </a:bodyPr>
          <a:lstStyle/>
          <a:p>
            <a:pPr algn="ctr"/>
            <a:r>
              <a:rPr lang="ru-RU" sz="2400" b="1" dirty="0" smtClean="0">
                <a:solidFill>
                  <a:srgbClr val="FF0000"/>
                </a:solidFill>
              </a:rPr>
              <a:t>Принципиальная схема финансового счета</a:t>
            </a:r>
            <a:endParaRPr lang="ru-RU" sz="2400" dirty="0">
              <a:solidFill>
                <a:srgbClr val="FF0000"/>
              </a:solidFill>
            </a:endParaRPr>
          </a:p>
        </p:txBody>
      </p:sp>
      <p:sp>
        <p:nvSpPr>
          <p:cNvPr id="283650"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val="70843322"/>
              </p:ext>
            </p:extLst>
          </p:nvPr>
        </p:nvGraphicFramePr>
        <p:xfrm>
          <a:off x="395536" y="1844824"/>
          <a:ext cx="8280920" cy="2660983"/>
        </p:xfrm>
        <a:graphic>
          <a:graphicData uri="http://schemas.openxmlformats.org/drawingml/2006/table">
            <a:tbl>
              <a:tblPr/>
              <a:tblGrid>
                <a:gridCol w="4464496">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tblGrid>
              <a:tr h="504056">
                <a:tc>
                  <a:txBody>
                    <a:bodyPr/>
                    <a:lstStyle/>
                    <a:p>
                      <a:pPr algn="ctr">
                        <a:spcAft>
                          <a:spcPts val="0"/>
                        </a:spcAft>
                      </a:pPr>
                      <a:r>
                        <a:rPr lang="ru-RU" sz="2000" dirty="0">
                          <a:solidFill>
                            <a:srgbClr val="002060"/>
                          </a:solidFill>
                          <a:latin typeface="Times New Roman"/>
                          <a:ea typeface="Times New Roman"/>
                        </a:rPr>
                        <a:t>ИСПОЛЬЗОВАНИЕ</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000">
                          <a:solidFill>
                            <a:srgbClr val="002060"/>
                          </a:solidFill>
                          <a:latin typeface="Times New Roman"/>
                          <a:ea typeface="Times New Roman"/>
                        </a:rPr>
                        <a:t>РЕСУРСЫ</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156927">
                <a:tc>
                  <a:txBody>
                    <a:bodyPr/>
                    <a:lstStyle/>
                    <a:p>
                      <a:pPr>
                        <a:spcAft>
                          <a:spcPts val="0"/>
                        </a:spcAft>
                      </a:pPr>
                      <a:r>
                        <a:rPr lang="ru-RU" sz="2000" dirty="0" smtClean="0">
                          <a:solidFill>
                            <a:srgbClr val="002060"/>
                          </a:solidFill>
                          <a:latin typeface="Times New Roman"/>
                          <a:ea typeface="Times New Roman"/>
                        </a:rPr>
                        <a:t>Приобретение финансовых активов</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spcAft>
                          <a:spcPts val="0"/>
                        </a:spcAft>
                      </a:pPr>
                      <a:r>
                        <a:rPr lang="ru-RU" sz="2000" dirty="0" smtClean="0">
                          <a:solidFill>
                            <a:srgbClr val="002060"/>
                          </a:solidFill>
                          <a:latin typeface="Times New Roman"/>
                          <a:ea typeface="Times New Roman"/>
                        </a:rPr>
                        <a:t>Чистое кредитование (+) или чистое заимствование</a:t>
                      </a:r>
                      <a:r>
                        <a:rPr lang="ru-RU" sz="2000" baseline="0" dirty="0" smtClean="0">
                          <a:solidFill>
                            <a:srgbClr val="002060"/>
                          </a:solidFill>
                          <a:latin typeface="Times New Roman"/>
                          <a:ea typeface="Times New Roman"/>
                        </a:rPr>
                        <a:t> (-)</a:t>
                      </a:r>
                    </a:p>
                    <a:p>
                      <a:pPr>
                        <a:spcAft>
                          <a:spcPts val="0"/>
                        </a:spcAft>
                      </a:pPr>
                      <a:endParaRPr lang="ru-RU" sz="2000" baseline="0" dirty="0" smtClean="0">
                        <a:solidFill>
                          <a:srgbClr val="002060"/>
                        </a:solidFill>
                        <a:latin typeface="Times New Roman"/>
                        <a:ea typeface="Times New Roman"/>
                      </a:endParaRPr>
                    </a:p>
                    <a:p>
                      <a:pPr>
                        <a:spcAft>
                          <a:spcPts val="0"/>
                        </a:spcAft>
                      </a:pPr>
                      <a:r>
                        <a:rPr lang="ru-RU" sz="2000" baseline="0" dirty="0" smtClean="0">
                          <a:solidFill>
                            <a:srgbClr val="002060"/>
                          </a:solidFill>
                          <a:latin typeface="Times New Roman"/>
                          <a:ea typeface="Times New Roman"/>
                        </a:rPr>
                        <a:t>Принятие финансовых обязательств</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1591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79512" y="466880"/>
            <a:ext cx="8785225" cy="5338384"/>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Некоторые </a:t>
            </a:r>
            <a:r>
              <a:rPr lang="ru-RU" sz="2200" b="1" dirty="0">
                <a:solidFill>
                  <a:srgbClr val="002060"/>
                </a:solidFill>
                <a:latin typeface="Times New Roman" panose="02020603050405020304" pitchFamily="18" charset="0"/>
                <a:cs typeface="Times New Roman" panose="02020603050405020304" pitchFamily="18" charset="0"/>
              </a:rPr>
              <a:t>секторы </a:t>
            </a:r>
            <a:r>
              <a:rPr lang="ru-RU" sz="2200" b="1" dirty="0" smtClean="0">
                <a:solidFill>
                  <a:srgbClr val="002060"/>
                </a:solidFill>
                <a:latin typeface="Times New Roman" panose="02020603050405020304" pitchFamily="18" charset="0"/>
                <a:cs typeface="Times New Roman" panose="02020603050405020304" pitchFamily="18" charset="0"/>
              </a:rPr>
              <a:t>являются </a:t>
            </a:r>
            <a:r>
              <a:rPr lang="ru-RU" sz="2200" b="1" dirty="0">
                <a:solidFill>
                  <a:srgbClr val="002060"/>
                </a:solidFill>
                <a:latin typeface="Times New Roman" panose="02020603050405020304" pitchFamily="18" charset="0"/>
                <a:cs typeface="Times New Roman" panose="02020603050405020304" pitchFamily="18" charset="0"/>
              </a:rPr>
              <a:t>чистыми кредиторами, в то время как другие – чистыми заемщиками. Когда институциональные единицы участвуют в финансовых операциях друг с другом, избыточные ресурсы одного сектора могут быть предоставлены заинтересованными единицами для использования единицам других секторов. Финансовый счет показывает, как секторы, имеющие дефицит, или чистые заемщики, получают необходимые финансовые ресурсы, принимая обязательства или уменьшая свои активы, и как секторы, являющиеся чистыми кредиторами, распоряжаются своими избыточными ресурсами, приобретая финансовые активы или уменьшая обязательства. Этот счет также отражает относительное участие различных категорий финансовых активов в этих операциях</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000" b="1"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24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56188" y="1022414"/>
            <a:ext cx="6858000" cy="1189251"/>
          </a:xfrm>
        </p:spPr>
        <p:txBody>
          <a:bodyPr/>
          <a:lstStyle/>
          <a:p>
            <a:r>
              <a:rPr lang="ru-RU" dirty="0">
                <a:solidFill>
                  <a:srgbClr val="C00000"/>
                </a:solidFill>
                <a:latin typeface="Times New Roman" panose="02020603050405020304" pitchFamily="18" charset="0"/>
                <a:cs typeface="Times New Roman" panose="02020603050405020304" pitchFamily="18" charset="0"/>
              </a:rPr>
              <a:t>План лекции:</a:t>
            </a:r>
          </a:p>
        </p:txBody>
      </p:sp>
      <p:sp>
        <p:nvSpPr>
          <p:cNvPr id="6" name="Прямоугольник 5"/>
          <p:cNvSpPr/>
          <p:nvPr/>
        </p:nvSpPr>
        <p:spPr>
          <a:xfrm>
            <a:off x="611560" y="2564904"/>
            <a:ext cx="7776864" cy="2308324"/>
          </a:xfrm>
          <a:prstGeom prst="rect">
            <a:avLst/>
          </a:prstGeom>
        </p:spPr>
        <p:txBody>
          <a:bodyPr wrap="square">
            <a:spAutoFit/>
          </a:bodyPr>
          <a:lstStyle/>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1. Счет операций с капиталом.</a:t>
            </a:r>
          </a:p>
          <a:p>
            <a:pPr marL="0" marR="0" lvl="0" indent="0" algn="just" defTabSz="914400" rtl="0" eaLnBrk="1" fontAlgn="base" latinLnBrk="0" hangingPunct="1">
              <a:lnSpc>
                <a:spcPct val="200000"/>
              </a:lnSpc>
              <a:spcBef>
                <a:spcPct val="0"/>
              </a:spcBef>
              <a:spcAft>
                <a:spcPct val="0"/>
              </a:spcAft>
              <a:buClrTx/>
              <a:buSzTx/>
              <a:buFontTx/>
              <a:buNone/>
              <a:tabLst/>
              <a:defRPr/>
            </a:pPr>
            <a:r>
              <a:rPr lang="ru-RU" b="1" dirty="0">
                <a:solidFill>
                  <a:srgbClr val="002060"/>
                </a:solidFill>
                <a:latin typeface="Times New Roman" panose="02020603050405020304" pitchFamily="18" charset="0"/>
                <a:cs typeface="Times New Roman" panose="02020603050405020304" pitchFamily="18" charset="0"/>
              </a:rPr>
              <a:t>2</a:t>
            </a: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Финансовый счет.</a:t>
            </a:r>
          </a:p>
          <a:p>
            <a:pPr algn="just">
              <a:lnSpc>
                <a:spcPct val="200000"/>
              </a:lnSpc>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3. </a:t>
            </a:r>
            <a:r>
              <a:rPr lang="ru-RU" b="1" dirty="0">
                <a:solidFill>
                  <a:srgbClr val="002060"/>
                </a:solidFill>
                <a:latin typeface="Times New Roman" panose="02020603050405020304" pitchFamily="18" charset="0"/>
                <a:cs typeface="Times New Roman" panose="02020603050405020304" pitchFamily="18" charset="0"/>
              </a:rPr>
              <a:t>Счет других изменений в стоимости активов.</a:t>
            </a:r>
          </a:p>
          <a:p>
            <a:pPr algn="just">
              <a:lnSpc>
                <a:spcPct val="200000"/>
              </a:lnSpc>
              <a:defRPr/>
            </a:pPr>
            <a:r>
              <a:rPr kumimoji="0" lang="ru-RU" sz="18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rPr>
              <a:t>4</a:t>
            </a: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Счет переоценки</a:t>
            </a:r>
            <a:r>
              <a:rPr lang="ru-RU" b="1" dirty="0" smtClean="0">
                <a:solidFill>
                  <a:srgbClr val="002060"/>
                </a:solidFill>
                <a:latin typeface="Times New Roman" panose="02020603050405020304" pitchFamily="18" charset="0"/>
                <a:cs typeface="Times New Roman" panose="02020603050405020304" pitchFamily="18" charset="0"/>
              </a:rPr>
              <a:t>.</a:t>
            </a:r>
            <a:endParaRPr lang="ru-RU"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357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79512" y="226377"/>
            <a:ext cx="8785225" cy="6370975"/>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Для </a:t>
            </a:r>
            <a:r>
              <a:rPr lang="ru-RU" sz="2200" b="1" dirty="0">
                <a:solidFill>
                  <a:srgbClr val="002060"/>
                </a:solidFill>
                <a:latin typeface="Times New Roman" panose="02020603050405020304" pitchFamily="18" charset="0"/>
                <a:cs typeface="Times New Roman" panose="02020603050405020304" pitchFamily="18" charset="0"/>
              </a:rPr>
              <a:t>экономики в целом чистое кредитование или чистое заимствование должны были бы равняться нулю. Это равенство отражает симметричную природу финансовых активов и обязательств. Когда резиденты осуществляют операции с нерезидентами, сумма чистого кредитования или чистого заимствования всех секторов экономики, должна равняться, соответственно, чистому кредитованию остального мира экономикой в целом или чистому заимствованию экономикой в целом у остального мира.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000" b="1" i="1" dirty="0">
                <a:solidFill>
                  <a:srgbClr val="002060"/>
                </a:solidFill>
                <a:latin typeface="Times New Roman" panose="02020603050405020304" pitchFamily="18" charset="0"/>
                <a:cs typeface="Times New Roman" panose="02020603050405020304" pitchFamily="18" charset="0"/>
              </a:rPr>
              <a:t>Финансовый счет строится на основании информации о фактических изменениях финансовых активов и обязательств: остатков денег на банковских счетах, количества наличных денег в обращении, эмиссии акций и других ценных бумаг. Статистические органы практически не обладают такой информацией, поэтому в большинстве стран финансовый счет строится именно Центральным банком</a:t>
            </a:r>
            <a:r>
              <a:rPr lang="ru-RU" sz="2000" b="1" i="1" dirty="0" smtClean="0">
                <a:solidFill>
                  <a:srgbClr val="002060"/>
                </a:solidFill>
                <a:latin typeface="Times New Roman" panose="02020603050405020304" pitchFamily="18" charset="0"/>
                <a:cs typeface="Times New Roman" panose="02020603050405020304" pitchFamily="18" charset="0"/>
              </a:rPr>
              <a:t>.</a:t>
            </a:r>
            <a:endParaRPr lang="ru-RU" sz="2000" b="1"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105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box(in)">
                                      <p:cBhvr>
                                        <p:cTn id="11"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06114" y="204731"/>
            <a:ext cx="8642350" cy="507831"/>
          </a:xfrm>
          <a:prstGeom prst="rect">
            <a:avLst/>
          </a:prstGeom>
          <a:noFill/>
          <a:ln w="9525">
            <a:noFill/>
            <a:miter lim="800000"/>
            <a:headEnd/>
            <a:tailEnd/>
          </a:ln>
          <a:effectLst/>
        </p:spPr>
        <p:txBody>
          <a:bodyPr>
            <a:spAutoFit/>
          </a:bodyPr>
          <a:lstStyle/>
          <a:p>
            <a:pPr algn="ctr">
              <a:spcBef>
                <a:spcPts val="1800"/>
              </a:spcBef>
            </a:pPr>
            <a:r>
              <a:rPr lang="ru-RU" sz="2700" dirty="0" smtClean="0">
                <a:solidFill>
                  <a:srgbClr val="C00000"/>
                </a:solidFill>
                <a:latin typeface="Times New Roman" panose="02020603050405020304" pitchFamily="18" charset="0"/>
                <a:cs typeface="Times New Roman" panose="02020603050405020304" pitchFamily="18" charset="0"/>
              </a:rPr>
              <a:t>3</a:t>
            </a:r>
            <a:r>
              <a:rPr kumimoji="0" lang="ru-RU" sz="2700" b="0" i="0" u="none" strike="noStrike" kern="120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С</a:t>
            </a:r>
            <a:r>
              <a:rPr lang="ru-RU" sz="2700" dirty="0" smtClean="0">
                <a:solidFill>
                  <a:srgbClr val="C00000"/>
                </a:solidFill>
                <a:latin typeface="Times New Roman" panose="02020603050405020304" pitchFamily="18" charset="0"/>
                <a:cs typeface="Times New Roman" panose="02020603050405020304" pitchFamily="18" charset="0"/>
              </a:rPr>
              <a:t>чет других изменений в стоимости активов.</a:t>
            </a:r>
            <a:endPar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
        <p:nvSpPr>
          <p:cNvPr id="3" name="Text Box 3"/>
          <p:cNvSpPr txBox="1">
            <a:spLocks noChangeArrowheads="1"/>
          </p:cNvSpPr>
          <p:nvPr/>
        </p:nvSpPr>
        <p:spPr bwMode="auto">
          <a:xfrm>
            <a:off x="179512" y="764704"/>
            <a:ext cx="8785225" cy="6186309"/>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Операции </a:t>
            </a:r>
            <a:r>
              <a:rPr lang="ru-RU" sz="2200" b="1" dirty="0">
                <a:solidFill>
                  <a:srgbClr val="002060"/>
                </a:solidFill>
                <a:latin typeface="Times New Roman" panose="02020603050405020304" pitchFamily="18" charset="0"/>
                <a:cs typeface="Times New Roman" panose="02020603050405020304" pitchFamily="18" charset="0"/>
              </a:rPr>
              <a:t>с активами и обязательствами и их непосредственное влияние на чистую стоимость капитала отражаются в счете операций с капиталом и в финансовом счете. </a:t>
            </a: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Изменения </a:t>
            </a:r>
            <a:r>
              <a:rPr lang="ru-RU" sz="2200" b="1" dirty="0">
                <a:solidFill>
                  <a:srgbClr val="002060"/>
                </a:solidFill>
                <a:latin typeface="Times New Roman" panose="02020603050405020304" pitchFamily="18" charset="0"/>
                <a:cs typeface="Times New Roman" panose="02020603050405020304" pitchFamily="18" charset="0"/>
              </a:rPr>
              <a:t>в стоимости активов и обязательств, и, соответственно, изменений чистой стоимости </a:t>
            </a:r>
            <a:r>
              <a:rPr lang="ru-RU" sz="2200" b="1" dirty="0" smtClean="0">
                <a:solidFill>
                  <a:srgbClr val="002060"/>
                </a:solidFill>
                <a:latin typeface="Times New Roman" panose="02020603050405020304" pitchFamily="18" charset="0"/>
                <a:cs typeface="Times New Roman" panose="02020603050405020304" pitchFamily="18" charset="0"/>
              </a:rPr>
              <a:t>капитала, которые не являются </a:t>
            </a:r>
            <a:r>
              <a:rPr lang="ru-RU" sz="2200" b="1" dirty="0">
                <a:solidFill>
                  <a:srgbClr val="002060"/>
                </a:solidFill>
                <a:latin typeface="Times New Roman" panose="02020603050405020304" pitchFamily="18" charset="0"/>
                <a:cs typeface="Times New Roman" panose="02020603050405020304" pitchFamily="18" charset="0"/>
              </a:rPr>
              <a:t>следствием </a:t>
            </a:r>
            <a:r>
              <a:rPr lang="ru-RU" sz="2200" b="1" dirty="0" smtClean="0">
                <a:solidFill>
                  <a:srgbClr val="002060"/>
                </a:solidFill>
                <a:latin typeface="Times New Roman" panose="02020603050405020304" pitchFamily="18" charset="0"/>
                <a:cs typeface="Times New Roman" panose="02020603050405020304" pitchFamily="18" charset="0"/>
              </a:rPr>
              <a:t>операций между институциональными единицами рассматриваются в счете других изменений в активах и счете переоценки.</a:t>
            </a: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Счет других изменений в </a:t>
            </a:r>
            <a:r>
              <a:rPr lang="ru-RU" sz="2200" b="1" dirty="0" smtClean="0">
                <a:solidFill>
                  <a:srgbClr val="FF0000"/>
                </a:solidFill>
                <a:latin typeface="Times New Roman" panose="02020603050405020304" pitchFamily="18" charset="0"/>
                <a:cs typeface="Times New Roman" panose="02020603050405020304" pitchFamily="18" charset="0"/>
              </a:rPr>
              <a:t>стоимости </a:t>
            </a:r>
            <a:r>
              <a:rPr lang="ru-RU" sz="2200" b="1" dirty="0">
                <a:solidFill>
                  <a:srgbClr val="FF0000"/>
                </a:solidFill>
                <a:latin typeface="Times New Roman" panose="02020603050405020304" pitchFamily="18" charset="0"/>
                <a:cs typeface="Times New Roman" panose="02020603050405020304" pitchFamily="18" charset="0"/>
              </a:rPr>
              <a:t>активов </a:t>
            </a:r>
            <a:r>
              <a:rPr lang="ru-RU" sz="2200" b="1" dirty="0">
                <a:solidFill>
                  <a:srgbClr val="002060"/>
                </a:solidFill>
                <a:latin typeface="Times New Roman" panose="02020603050405020304" pitchFamily="18" charset="0"/>
                <a:cs typeface="Times New Roman" panose="02020603050405020304" pitchFamily="18" charset="0"/>
              </a:rPr>
              <a:t>отражает изменения в активах, обязательствах и чистой стоимости капитала за период между начальным и заключительным балансом активов и пассивов, которые не относятся ни к операциям между институциональными </a:t>
            </a:r>
            <a:r>
              <a:rPr lang="ru-RU" sz="2200" b="1" dirty="0" smtClean="0">
                <a:solidFill>
                  <a:srgbClr val="002060"/>
                </a:solidFill>
                <a:latin typeface="Times New Roman" panose="02020603050405020304" pitchFamily="18" charset="0"/>
                <a:cs typeface="Times New Roman" panose="02020603050405020304" pitchFamily="18" charset="0"/>
              </a:rPr>
              <a:t>единицами </a:t>
            </a:r>
            <a:r>
              <a:rPr lang="ru-RU" sz="2000" b="1" i="1" dirty="0" smtClean="0">
                <a:solidFill>
                  <a:srgbClr val="002060"/>
                </a:solidFill>
                <a:latin typeface="Times New Roman" panose="02020603050405020304" pitchFamily="18" charset="0"/>
                <a:cs typeface="Times New Roman" panose="02020603050405020304" pitchFamily="18" charset="0"/>
              </a:rPr>
              <a:t>(которые отражаются в счете операций с капиталом и финансовом счете)</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ни к холдинговым прибылям и </a:t>
            </a:r>
            <a:r>
              <a:rPr lang="ru-RU" sz="2200" b="1" dirty="0" smtClean="0">
                <a:solidFill>
                  <a:srgbClr val="002060"/>
                </a:solidFill>
                <a:latin typeface="Times New Roman" panose="02020603050405020304" pitchFamily="18" charset="0"/>
                <a:cs typeface="Times New Roman" panose="02020603050405020304" pitchFamily="18" charset="0"/>
              </a:rPr>
              <a:t>убыткам </a:t>
            </a:r>
            <a:r>
              <a:rPr lang="ru-RU" sz="2000" b="1" i="1" dirty="0" smtClean="0">
                <a:solidFill>
                  <a:srgbClr val="002060"/>
                </a:solidFill>
                <a:latin typeface="Times New Roman" panose="02020603050405020304" pitchFamily="18" charset="0"/>
                <a:cs typeface="Times New Roman" panose="02020603050405020304" pitchFamily="18" charset="0"/>
              </a:rPr>
              <a:t>(которые </a:t>
            </a:r>
            <a:r>
              <a:rPr lang="ru-RU" sz="2000" b="1" i="1" dirty="0">
                <a:solidFill>
                  <a:srgbClr val="002060"/>
                </a:solidFill>
                <a:latin typeface="Times New Roman" panose="02020603050405020304" pitchFamily="18" charset="0"/>
                <a:cs typeface="Times New Roman" panose="02020603050405020304" pitchFamily="18" charset="0"/>
              </a:rPr>
              <a:t>отражаются в счете </a:t>
            </a:r>
            <a:r>
              <a:rPr lang="ru-RU" sz="2000" b="1" i="1" dirty="0" smtClean="0">
                <a:solidFill>
                  <a:srgbClr val="002060"/>
                </a:solidFill>
                <a:latin typeface="Times New Roman" panose="02020603050405020304" pitchFamily="18" charset="0"/>
                <a:cs typeface="Times New Roman" panose="02020603050405020304" pitchFamily="18" charset="0"/>
              </a:rPr>
              <a:t>переоценки)</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8736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par>
                          <p:cTn id="14" fill="hold">
                            <p:stCondLst>
                              <p:cond delay="1500"/>
                            </p:stCondLst>
                            <p:childTnLst>
                              <p:par>
                                <p:cTn id="15" presetID="4" presetClass="entr" presetSubtype="16"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par>
                          <p:cTn id="18" fill="hold">
                            <p:stCondLst>
                              <p:cond delay="2000"/>
                            </p:stCondLst>
                            <p:childTnLst>
                              <p:par>
                                <p:cTn id="19" presetID="4" presetClass="entr" presetSubtype="16"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ox(in)">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107504" y="1628800"/>
            <a:ext cx="8785225" cy="2936188"/>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Каждая </a:t>
            </a:r>
            <a:r>
              <a:rPr lang="ru-RU" sz="2200" b="1" dirty="0">
                <a:solidFill>
                  <a:srgbClr val="002060"/>
                </a:solidFill>
                <a:latin typeface="Times New Roman" panose="02020603050405020304" pitchFamily="18" charset="0"/>
                <a:cs typeface="Times New Roman" panose="02020603050405020304" pitchFamily="18" charset="0"/>
              </a:rPr>
              <a:t>из балансовых таблиц активов и обязательств состоит из трех частей: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наличие на начало периода;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изменения активов и обязательств в течение периода;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наличие на конец периода.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Все три части содержат подробную классификацию активов и обязательств по каждому из институциональных секторов.</a:t>
            </a:r>
          </a:p>
        </p:txBody>
      </p:sp>
    </p:spTree>
    <p:extLst>
      <p:ext uri="{BB962C8B-B14F-4D97-AF65-F5344CB8AC3E}">
        <p14:creationId xmlns:p14="http://schemas.microsoft.com/office/powerpoint/2010/main" val="2242205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par>
                          <p:cTn id="27" fill="hold">
                            <p:stCondLst>
                              <p:cond delay="500"/>
                            </p:stCondLst>
                            <p:childTnLst>
                              <p:par>
                                <p:cTn id="28" presetID="23" presetClass="entr" presetSubtype="16" fill="hold" nodeType="after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640960" cy="6592574"/>
          </a:xfrm>
          <a:prstGeom prst="rect">
            <a:avLst/>
          </a:prstGeom>
        </p:spPr>
        <p:txBody>
          <a:bodyPr wrap="square">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Существуют три основные причины снижения стоимости актива или даже его полного исчезновения, которые связаны не с характером актива, а с преобладающими условиями в экономике: </a:t>
            </a: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экстраординарные потери;</a:t>
            </a: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некомпенсируемые конфискации;</a:t>
            </a:r>
          </a:p>
          <a:p>
            <a:pPr marL="342900" indent="-342900" algn="just">
              <a:lnSpc>
                <a:spcPct val="120000"/>
              </a:lnSpc>
              <a:buFont typeface="Wingdings" panose="05000000000000000000" pitchFamily="2" charset="2"/>
              <a:buChar char="Ø"/>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другие изменения в объеме активов.</a:t>
            </a:r>
          </a:p>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Экстраординарные </a:t>
            </a:r>
            <a:r>
              <a:rPr lang="ru-RU" sz="2200" b="1" dirty="0">
                <a:solidFill>
                  <a:srgbClr val="FF0000"/>
                </a:solidFill>
                <a:latin typeface="Times New Roman" panose="02020603050405020304" pitchFamily="18" charset="0"/>
                <a:cs typeface="Times New Roman" panose="02020603050405020304" pitchFamily="18" charset="0"/>
              </a:rPr>
              <a:t>потери </a:t>
            </a:r>
            <a:r>
              <a:rPr lang="ru-RU" sz="2200" b="1" dirty="0" smtClean="0">
                <a:solidFill>
                  <a:srgbClr val="002060"/>
                </a:solidFill>
                <a:latin typeface="Times New Roman" panose="02020603050405020304" pitchFamily="18" charset="0"/>
                <a:cs typeface="Times New Roman" panose="02020603050405020304" pitchFamily="18" charset="0"/>
              </a:rPr>
              <a:t>являются </a:t>
            </a:r>
            <a:r>
              <a:rPr lang="ru-RU" sz="2200" b="1" dirty="0">
                <a:solidFill>
                  <a:srgbClr val="002060"/>
                </a:solidFill>
                <a:latin typeface="Times New Roman" panose="02020603050405020304" pitchFamily="18" charset="0"/>
                <a:cs typeface="Times New Roman" panose="02020603050405020304" pitchFamily="18" charset="0"/>
              </a:rPr>
              <a:t>результатом значительных, отдельных и идентифицируемых событий, которые могут привести к уничтожению существенно большого количества активов в рамках любой категории активов.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Они </a:t>
            </a:r>
            <a:r>
              <a:rPr lang="ru-RU" sz="2200" b="1" dirty="0">
                <a:solidFill>
                  <a:srgbClr val="002060"/>
                </a:solidFill>
                <a:latin typeface="Times New Roman" panose="02020603050405020304" pitchFamily="18" charset="0"/>
                <a:cs typeface="Times New Roman" panose="02020603050405020304" pitchFamily="18" charset="0"/>
              </a:rPr>
              <a:t>включают стихийные бедствия </a:t>
            </a:r>
            <a:r>
              <a:rPr lang="ru-RU" sz="2000" b="1" i="1" dirty="0" smtClean="0">
                <a:solidFill>
                  <a:srgbClr val="002060"/>
                </a:solidFill>
                <a:latin typeface="Times New Roman" panose="02020603050405020304" pitchFamily="18" charset="0"/>
                <a:cs typeface="Times New Roman" panose="02020603050405020304" pitchFamily="18" charset="0"/>
              </a:rPr>
              <a:t>(землетрясения</a:t>
            </a:r>
            <a:r>
              <a:rPr lang="ru-RU" sz="2000" b="1" i="1" dirty="0">
                <a:solidFill>
                  <a:srgbClr val="002060"/>
                </a:solidFill>
                <a:latin typeface="Times New Roman" panose="02020603050405020304" pitchFamily="18" charset="0"/>
                <a:cs typeface="Times New Roman" panose="02020603050405020304" pitchFamily="18" charset="0"/>
              </a:rPr>
              <a:t>, вулканические извержения, цунами, </a:t>
            </a:r>
            <a:r>
              <a:rPr lang="ru-RU" sz="2000" b="1" i="1" dirty="0" smtClean="0">
                <a:solidFill>
                  <a:srgbClr val="002060"/>
                </a:solidFill>
                <a:latin typeface="Times New Roman" panose="02020603050405020304" pitchFamily="18" charset="0"/>
                <a:cs typeface="Times New Roman" panose="02020603050405020304" pitchFamily="18" charset="0"/>
              </a:rPr>
              <a:t>ураганы</a:t>
            </a:r>
            <a:r>
              <a:rPr lang="ru-RU" sz="2000" b="1" i="1" dirty="0">
                <a:solidFill>
                  <a:srgbClr val="002060"/>
                </a:solidFill>
                <a:latin typeface="Times New Roman" panose="02020603050405020304" pitchFamily="18" charset="0"/>
                <a:cs typeface="Times New Roman" panose="02020603050405020304" pitchFamily="18" charset="0"/>
              </a:rPr>
              <a:t>, засуху и </a:t>
            </a:r>
            <a:r>
              <a:rPr lang="ru-RU" sz="2000" b="1" i="1" dirty="0" smtClean="0">
                <a:solidFill>
                  <a:srgbClr val="002060"/>
                </a:solidFill>
                <a:latin typeface="Times New Roman" panose="02020603050405020304" pitchFamily="18" charset="0"/>
                <a:cs typeface="Times New Roman" panose="02020603050405020304" pitchFamily="18" charset="0"/>
              </a:rPr>
              <a:t>др.)</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военные действия, восстания и другие политические события; катастрофы техногенного </a:t>
            </a:r>
            <a:r>
              <a:rPr lang="ru-RU" sz="2200" b="1" dirty="0" smtClean="0">
                <a:solidFill>
                  <a:srgbClr val="002060"/>
                </a:solidFill>
                <a:latin typeface="Times New Roman" panose="02020603050405020304" pitchFamily="18" charset="0"/>
                <a:cs typeface="Times New Roman" panose="02020603050405020304" pitchFamily="18" charset="0"/>
              </a:rPr>
              <a:t>характера; существенные </a:t>
            </a:r>
            <a:r>
              <a:rPr lang="ru-RU" sz="2200" b="1" dirty="0">
                <a:solidFill>
                  <a:srgbClr val="002060"/>
                </a:solidFill>
                <a:latin typeface="Times New Roman" panose="02020603050405020304" pitchFamily="18" charset="0"/>
                <a:cs typeface="Times New Roman" panose="02020603050405020304" pitchFamily="18" charset="0"/>
              </a:rPr>
              <a:t>потери </a:t>
            </a:r>
            <a:r>
              <a:rPr lang="ru-RU" sz="2000" b="1" i="1" dirty="0" smtClean="0">
                <a:solidFill>
                  <a:srgbClr val="002060"/>
                </a:solidFill>
                <a:latin typeface="Times New Roman" panose="02020603050405020304" pitchFamily="18" charset="0"/>
                <a:cs typeface="Times New Roman" panose="02020603050405020304" pitchFamily="18" charset="0"/>
              </a:rPr>
              <a:t>(ухудшение </a:t>
            </a:r>
            <a:r>
              <a:rPr lang="ru-RU" sz="2000" b="1" i="1" dirty="0">
                <a:solidFill>
                  <a:srgbClr val="002060"/>
                </a:solidFill>
                <a:latin typeface="Times New Roman" panose="02020603050405020304" pitchFamily="18" charset="0"/>
                <a:cs typeface="Times New Roman" panose="02020603050405020304" pitchFamily="18" charset="0"/>
              </a:rPr>
              <a:t>качества земли</a:t>
            </a:r>
            <a:r>
              <a:rPr lang="ru-RU" sz="2000" b="1" i="1" dirty="0" smtClean="0">
                <a:solidFill>
                  <a:srgbClr val="002060"/>
                </a:solidFill>
                <a:latin typeface="Times New Roman" panose="02020603050405020304" pitchFamily="18" charset="0"/>
                <a:cs typeface="Times New Roman" panose="02020603050405020304" pitchFamily="18" charset="0"/>
              </a:rPr>
              <a:t>, </a:t>
            </a:r>
            <a:r>
              <a:rPr lang="ru-RU" sz="2000" b="1" i="1" dirty="0">
                <a:solidFill>
                  <a:srgbClr val="002060"/>
                </a:solidFill>
                <a:latin typeface="Times New Roman" panose="02020603050405020304" pitchFamily="18" charset="0"/>
                <a:cs typeface="Times New Roman" panose="02020603050405020304" pitchFamily="18" charset="0"/>
              </a:rPr>
              <a:t>уничтожение культивируемых </a:t>
            </a:r>
            <a:r>
              <a:rPr lang="ru-RU" sz="2000" b="1" i="1" dirty="0" smtClean="0">
                <a:solidFill>
                  <a:srgbClr val="002060"/>
                </a:solidFill>
                <a:latin typeface="Times New Roman" panose="02020603050405020304" pitchFamily="18" charset="0"/>
                <a:cs typeface="Times New Roman" panose="02020603050405020304" pitchFamily="18" charset="0"/>
              </a:rPr>
              <a:t>активов, зданий</a:t>
            </a:r>
            <a:r>
              <a:rPr lang="ru-RU" sz="2000" b="1" i="1" dirty="0">
                <a:solidFill>
                  <a:srgbClr val="002060"/>
                </a:solidFill>
                <a:latin typeface="Times New Roman" panose="02020603050405020304" pitchFamily="18" charset="0"/>
                <a:cs typeface="Times New Roman" panose="02020603050405020304" pitchFamily="18" charset="0"/>
              </a:rPr>
              <a:t>, оборудования или </a:t>
            </a:r>
            <a:r>
              <a:rPr lang="ru-RU" sz="2000" b="1" i="1" dirty="0" smtClean="0">
                <a:solidFill>
                  <a:srgbClr val="002060"/>
                </a:solidFill>
                <a:latin typeface="Times New Roman" panose="02020603050405020304" pitchFamily="18" charset="0"/>
                <a:cs typeface="Times New Roman" panose="02020603050405020304" pitchFamily="18" charset="0"/>
              </a:rPr>
              <a:t>ценностей)</a:t>
            </a:r>
            <a:r>
              <a:rPr lang="ru-RU" sz="2200" b="1" dirty="0" smtClean="0">
                <a:solidFill>
                  <a:srgbClr val="002060"/>
                </a:solidFill>
                <a:latin typeface="Times New Roman" panose="02020603050405020304" pitchFamily="18" charset="0"/>
                <a:cs typeface="Times New Roman" panose="02020603050405020304" pitchFamily="18" charset="0"/>
              </a:rPr>
              <a:t>. </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2433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764704"/>
            <a:ext cx="8784976" cy="4967514"/>
          </a:xfrm>
          <a:prstGeom prst="rect">
            <a:avLst/>
          </a:prstGeom>
        </p:spPr>
        <p:txBody>
          <a:bodyPr wrap="square">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Некомпенсируемые конфискации.</a:t>
            </a: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Органы </a:t>
            </a:r>
            <a:r>
              <a:rPr lang="ru-RU" sz="2200" b="1" dirty="0">
                <a:solidFill>
                  <a:srgbClr val="002060"/>
                </a:solidFill>
                <a:latin typeface="Times New Roman" panose="02020603050405020304" pitchFamily="18" charset="0"/>
                <a:cs typeface="Times New Roman" panose="02020603050405020304" pitchFamily="18" charset="0"/>
              </a:rPr>
              <a:t>государственного управления или другие институциональные единицы могут изъять активы других институциональных единиц, включая единиц-нерезидентов, без полной компенсации по причинам, не связанным с выплатой налогов, штрафов или подобных сборов. Если компенсация существенно не соответствует стоимости активов в балансе активов и пассивов, разница должна быть отражена как увеличение активов институциональной единицы, осуществляющей изъятие (конфискацию), и как сокращение активов институциональной единицы, теряющей актив, с помощью записи о </a:t>
            </a:r>
            <a:r>
              <a:rPr lang="ru-RU" sz="2200" b="1" dirty="0">
                <a:solidFill>
                  <a:srgbClr val="FF0000"/>
                </a:solidFill>
                <a:latin typeface="Times New Roman" panose="02020603050405020304" pitchFamily="18" charset="0"/>
                <a:cs typeface="Times New Roman" panose="02020603050405020304" pitchFamily="18" charset="0"/>
              </a:rPr>
              <a:t>некомпенсированной конфискации активов. </a:t>
            </a:r>
          </a:p>
        </p:txBody>
      </p:sp>
    </p:spTree>
    <p:extLst>
      <p:ext uri="{BB962C8B-B14F-4D97-AF65-F5344CB8AC3E}">
        <p14:creationId xmlns:p14="http://schemas.microsoft.com/office/powerpoint/2010/main" val="1658762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836712"/>
            <a:ext cx="8784976" cy="4561249"/>
          </a:xfrm>
          <a:prstGeom prst="rect">
            <a:avLst/>
          </a:prstGeom>
        </p:spPr>
        <p:txBody>
          <a:bodyPr wrap="square">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Другие </a:t>
            </a:r>
            <a:r>
              <a:rPr lang="ru-RU" sz="2200" b="1" dirty="0">
                <a:solidFill>
                  <a:srgbClr val="FF0000"/>
                </a:solidFill>
                <a:latin typeface="Times New Roman" panose="02020603050405020304" pitchFamily="18" charset="0"/>
                <a:cs typeface="Times New Roman" panose="02020603050405020304" pitchFamily="18" charset="0"/>
              </a:rPr>
              <a:t>изменения в объеме </a:t>
            </a:r>
            <a:r>
              <a:rPr lang="ru-RU" sz="2200" b="1" dirty="0" smtClean="0">
                <a:solidFill>
                  <a:srgbClr val="FF0000"/>
                </a:solidFill>
                <a:latin typeface="Times New Roman" panose="02020603050405020304" pitchFamily="18" charset="0"/>
                <a:cs typeface="Times New Roman" panose="02020603050405020304" pitchFamily="18" charset="0"/>
              </a:rPr>
              <a:t>активов.</a:t>
            </a: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Стоимость </a:t>
            </a:r>
            <a:r>
              <a:rPr lang="ru-RU" sz="2200" b="1" dirty="0">
                <a:solidFill>
                  <a:srgbClr val="002060"/>
                </a:solidFill>
                <a:latin typeface="Times New Roman" panose="02020603050405020304" pitchFamily="18" charset="0"/>
                <a:cs typeface="Times New Roman" panose="02020603050405020304" pitchFamily="18" charset="0"/>
              </a:rPr>
              <a:t>основных фондов непрерывно уменьшается вследствие потребления основного капитала, пока актив не выбыл или его остаточная стоимость не оказалась равной нулю. Однако возможна такая ситуация, когда предположения, лежащие в основе </a:t>
            </a:r>
            <a:r>
              <a:rPr lang="ru-RU" sz="2200" b="1" dirty="0" smtClean="0">
                <a:solidFill>
                  <a:srgbClr val="002060"/>
                </a:solidFill>
                <a:latin typeface="Times New Roman" panose="02020603050405020304" pitchFamily="18" charset="0"/>
                <a:cs typeface="Times New Roman" panose="02020603050405020304" pitchFamily="18" charset="0"/>
              </a:rPr>
              <a:t>определения </a:t>
            </a:r>
            <a:r>
              <a:rPr lang="ru-RU" sz="2200" b="1" dirty="0">
                <a:solidFill>
                  <a:srgbClr val="002060"/>
                </a:solidFill>
                <a:latin typeface="Times New Roman" panose="02020603050405020304" pitchFamily="18" charset="0"/>
                <a:cs typeface="Times New Roman" panose="02020603050405020304" pitchFamily="18" charset="0"/>
              </a:rPr>
              <a:t>потребления основного капитала, могут содержать ошибки, а если это так, то должны быть сделаны коррективы в счете других изменений в объеме активов. Аналогичным образом, если предположение о норме потерь материальных оборотных средств оказывается ошибочным, то также должен быть внесен корректив в счете </a:t>
            </a:r>
            <a:r>
              <a:rPr lang="ru-RU" sz="2200" b="1" dirty="0">
                <a:solidFill>
                  <a:srgbClr val="FF0000"/>
                </a:solidFill>
                <a:latin typeface="Times New Roman" panose="02020603050405020304" pitchFamily="18" charset="0"/>
                <a:cs typeface="Times New Roman" panose="02020603050405020304" pitchFamily="18" charset="0"/>
              </a:rPr>
              <a:t>других изменений в объеме активов.</a:t>
            </a:r>
          </a:p>
        </p:txBody>
      </p:sp>
    </p:spTree>
    <p:extLst>
      <p:ext uri="{BB962C8B-B14F-4D97-AF65-F5344CB8AC3E}">
        <p14:creationId xmlns:p14="http://schemas.microsoft.com/office/powerpoint/2010/main" val="65798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51344"/>
            <a:ext cx="8568952" cy="4493538"/>
          </a:xfrm>
          <a:prstGeom prst="rect">
            <a:avLst/>
          </a:prstGeom>
        </p:spPr>
        <p:txBody>
          <a:bodyPr wrap="square">
            <a:spAutoFit/>
          </a:bodyPr>
          <a:lstStyle/>
          <a:p>
            <a:pPr algn="just"/>
            <a:r>
              <a:rPr lang="ru-RU" sz="2200" b="1" dirty="0" smtClean="0">
                <a:solidFill>
                  <a:srgbClr val="002060"/>
                </a:solidFill>
                <a:latin typeface="Times New Roman" panose="02020603050405020304" pitchFamily="18" charset="0"/>
                <a:cs typeface="Times New Roman" panose="02020603050405020304" pitchFamily="18" charset="0"/>
              </a:rPr>
              <a:t>Схема </a:t>
            </a:r>
            <a:r>
              <a:rPr lang="ru-RU" sz="2200" b="1" dirty="0">
                <a:solidFill>
                  <a:srgbClr val="002060"/>
                </a:solidFill>
                <a:latin typeface="Times New Roman" panose="02020603050405020304" pitchFamily="18" charset="0"/>
                <a:cs typeface="Times New Roman" panose="02020603050405020304" pitchFamily="18" charset="0"/>
              </a:rPr>
              <a:t>счета других изменений в объеме </a:t>
            </a:r>
            <a:r>
              <a:rPr lang="ru-RU" sz="2200" b="1" dirty="0" smtClean="0">
                <a:solidFill>
                  <a:srgbClr val="002060"/>
                </a:solidFill>
                <a:latin typeface="Times New Roman" panose="02020603050405020304" pitchFamily="18" charset="0"/>
                <a:cs typeface="Times New Roman" panose="02020603050405020304" pitchFamily="18" charset="0"/>
              </a:rPr>
              <a:t>активов аналогична принципиальной схеме других </a:t>
            </a:r>
            <a:r>
              <a:rPr lang="ru-RU" sz="2200" b="1" dirty="0">
                <a:solidFill>
                  <a:srgbClr val="002060"/>
                </a:solidFill>
                <a:latin typeface="Times New Roman" panose="02020603050405020304" pitchFamily="18" charset="0"/>
                <a:cs typeface="Times New Roman" panose="02020603050405020304" pitchFamily="18" charset="0"/>
              </a:rPr>
              <a:t>счетов накопления.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002060"/>
                </a:solidFill>
                <a:latin typeface="Times New Roman" panose="02020603050405020304" pitchFamily="18" charset="0"/>
                <a:cs typeface="Times New Roman" panose="02020603050405020304" pitchFamily="18" charset="0"/>
              </a:rPr>
              <a:t>Записи </a:t>
            </a:r>
            <a:r>
              <a:rPr lang="ru-RU" sz="2200" b="1" dirty="0">
                <a:solidFill>
                  <a:srgbClr val="002060"/>
                </a:solidFill>
                <a:latin typeface="Times New Roman" panose="02020603050405020304" pitchFamily="18" charset="0"/>
                <a:cs typeface="Times New Roman" panose="02020603050405020304" pitchFamily="18" charset="0"/>
              </a:rPr>
              <a:t>об изменениях в активах производятся на левой </a:t>
            </a:r>
            <a:r>
              <a:rPr lang="ru-RU" sz="2200" b="1" dirty="0" smtClean="0">
                <a:solidFill>
                  <a:srgbClr val="002060"/>
                </a:solidFill>
                <a:latin typeface="Times New Roman" panose="02020603050405020304" pitchFamily="18" charset="0"/>
                <a:cs typeface="Times New Roman" panose="02020603050405020304" pitchFamily="18" charset="0"/>
              </a:rPr>
              <a:t>стороне счета</a:t>
            </a:r>
            <a:r>
              <a:rPr lang="ru-RU" sz="2200" b="1" dirty="0">
                <a:solidFill>
                  <a:srgbClr val="002060"/>
                </a:solidFill>
                <a:latin typeface="Times New Roman" panose="02020603050405020304" pitchFamily="18" charset="0"/>
                <a:cs typeface="Times New Roman" panose="02020603050405020304" pitchFamily="18" charset="0"/>
              </a:rPr>
              <a:t>, а записи об изменениях в обязательствах делаются на правой </a:t>
            </a:r>
            <a:r>
              <a:rPr lang="ru-RU" sz="2200" b="1" dirty="0" smtClean="0">
                <a:solidFill>
                  <a:srgbClr val="002060"/>
                </a:solidFill>
                <a:latin typeface="Times New Roman" panose="02020603050405020304" pitchFamily="18" charset="0"/>
                <a:cs typeface="Times New Roman" panose="02020603050405020304" pitchFamily="18" charset="0"/>
              </a:rPr>
              <a:t>стороне счета. </a:t>
            </a:r>
          </a:p>
          <a:p>
            <a:pPr algn="just"/>
            <a:r>
              <a:rPr lang="ru-RU" sz="2200" b="1" dirty="0" smtClean="0">
                <a:solidFill>
                  <a:srgbClr val="002060"/>
                </a:solidFill>
                <a:latin typeface="Times New Roman" panose="02020603050405020304" pitchFamily="18" charset="0"/>
                <a:cs typeface="Times New Roman" panose="02020603050405020304" pitchFamily="18" charset="0"/>
              </a:rPr>
              <a:t>Нефинансовые активы (как произведенные</a:t>
            </a:r>
            <a:r>
              <a:rPr lang="ru-RU" sz="2200" b="1" dirty="0">
                <a:solidFill>
                  <a:srgbClr val="002060"/>
                </a:solidFill>
                <a:latin typeface="Times New Roman" panose="02020603050405020304" pitchFamily="18" charset="0"/>
                <a:cs typeface="Times New Roman" panose="02020603050405020304" pitchFamily="18" charset="0"/>
              </a:rPr>
              <a:t>, так и </a:t>
            </a:r>
            <a:r>
              <a:rPr lang="ru-RU" sz="2200" b="1" dirty="0" smtClean="0">
                <a:solidFill>
                  <a:srgbClr val="002060"/>
                </a:solidFill>
                <a:latin typeface="Times New Roman" panose="02020603050405020304" pitchFamily="18" charset="0"/>
                <a:cs typeface="Times New Roman" panose="02020603050405020304" pitchFamily="18" charset="0"/>
              </a:rPr>
              <a:t>непроизведенные) </a:t>
            </a:r>
            <a:r>
              <a:rPr lang="ru-RU" sz="2200" b="1" dirty="0">
                <a:solidFill>
                  <a:srgbClr val="002060"/>
                </a:solidFill>
                <a:latin typeface="Times New Roman" panose="02020603050405020304" pitchFamily="18" charset="0"/>
                <a:cs typeface="Times New Roman" panose="02020603050405020304" pitchFamily="18" charset="0"/>
              </a:rPr>
              <a:t>и финансовые активы показываются отдельно.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Балансирующая </a:t>
            </a:r>
            <a:r>
              <a:rPr lang="ru-RU" sz="2200" b="1" dirty="0">
                <a:solidFill>
                  <a:srgbClr val="FF0000"/>
                </a:solidFill>
                <a:latin typeface="Times New Roman" panose="02020603050405020304" pitchFamily="18" charset="0"/>
                <a:cs typeface="Times New Roman" panose="02020603050405020304" pitchFamily="18" charset="0"/>
              </a:rPr>
              <a:t>статья </a:t>
            </a:r>
            <a:r>
              <a:rPr lang="ru-RU" sz="2200" b="1" dirty="0">
                <a:solidFill>
                  <a:srgbClr val="002060"/>
                </a:solidFill>
                <a:latin typeface="Times New Roman" panose="02020603050405020304" pitchFamily="18" charset="0"/>
                <a:cs typeface="Times New Roman" panose="02020603050405020304" pitchFamily="18" charset="0"/>
              </a:rPr>
              <a:t>счета – изменение чистой стоимости капитала вследствие других изменений в объеме активов – представляет собой превышение стоимости изменений в активах над стоимостью изменений в обязательствах и показывается на правой стороне счета. </a:t>
            </a:r>
          </a:p>
        </p:txBody>
      </p:sp>
    </p:spTree>
    <p:extLst>
      <p:ext uri="{BB962C8B-B14F-4D97-AF65-F5344CB8AC3E}">
        <p14:creationId xmlns:p14="http://schemas.microsoft.com/office/powerpoint/2010/main" val="243672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238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3"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27</a:t>
            </a:fld>
            <a:endParaRPr lang="ru-RU" sz="1800" b="1" dirty="0">
              <a:solidFill>
                <a:srgbClr val="002060"/>
              </a:solidFill>
            </a:endParaRPr>
          </a:p>
        </p:txBody>
      </p:sp>
      <p:sp>
        <p:nvSpPr>
          <p:cNvPr id="4" name="Text Box 3"/>
          <p:cNvSpPr txBox="1">
            <a:spLocks noChangeArrowheads="1"/>
          </p:cNvSpPr>
          <p:nvPr/>
        </p:nvSpPr>
        <p:spPr bwMode="auto">
          <a:xfrm>
            <a:off x="149234" y="741056"/>
            <a:ext cx="8785225" cy="830997"/>
          </a:xfrm>
          <a:prstGeom prst="rect">
            <a:avLst/>
          </a:prstGeom>
          <a:noFill/>
          <a:ln w="9525">
            <a:noFill/>
            <a:miter lim="800000"/>
            <a:headEnd/>
            <a:tailEnd/>
          </a:ln>
          <a:effectLst/>
        </p:spPr>
        <p:txBody>
          <a:bodyPr>
            <a:spAutoFit/>
          </a:bodyPr>
          <a:lstStyle/>
          <a:p>
            <a:pPr algn="ctr"/>
            <a:r>
              <a:rPr lang="ru-RU" sz="2400" b="1" dirty="0" smtClean="0">
                <a:solidFill>
                  <a:srgbClr val="FF0000"/>
                </a:solidFill>
              </a:rPr>
              <a:t>Принципиальная схема </a:t>
            </a:r>
            <a:br>
              <a:rPr lang="ru-RU" sz="2400" b="1" dirty="0" smtClean="0">
                <a:solidFill>
                  <a:srgbClr val="FF0000"/>
                </a:solidFill>
              </a:rPr>
            </a:br>
            <a:r>
              <a:rPr lang="ru-RU" sz="2400" b="1" dirty="0" smtClean="0">
                <a:solidFill>
                  <a:srgbClr val="FF0000"/>
                </a:solidFill>
              </a:rPr>
              <a:t>счета других изменений в активах</a:t>
            </a:r>
            <a:endParaRPr lang="ru-RU" sz="2400" dirty="0">
              <a:solidFill>
                <a:srgbClr val="FF0000"/>
              </a:solidFill>
            </a:endParaRPr>
          </a:p>
        </p:txBody>
      </p:sp>
      <p:sp>
        <p:nvSpPr>
          <p:cNvPr id="283650"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val="325332644"/>
              </p:ext>
            </p:extLst>
          </p:nvPr>
        </p:nvGraphicFramePr>
        <p:xfrm>
          <a:off x="251520" y="1844824"/>
          <a:ext cx="8682939" cy="3747684"/>
        </p:xfrm>
        <a:graphic>
          <a:graphicData uri="http://schemas.openxmlformats.org/drawingml/2006/table">
            <a:tbl>
              <a:tblPr/>
              <a:tblGrid>
                <a:gridCol w="4379221">
                  <a:extLst>
                    <a:ext uri="{9D8B030D-6E8A-4147-A177-3AD203B41FA5}">
                      <a16:colId xmlns:a16="http://schemas.microsoft.com/office/drawing/2014/main" val="20000"/>
                    </a:ext>
                  </a:extLst>
                </a:gridCol>
                <a:gridCol w="4303718">
                  <a:extLst>
                    <a:ext uri="{9D8B030D-6E8A-4147-A177-3AD203B41FA5}">
                      <a16:colId xmlns:a16="http://schemas.microsoft.com/office/drawing/2014/main" val="20001"/>
                    </a:ext>
                  </a:extLst>
                </a:gridCol>
              </a:tblGrid>
              <a:tr h="1071916">
                <a:tc>
                  <a:txBody>
                    <a:bodyPr/>
                    <a:lstStyle/>
                    <a:p>
                      <a:pPr algn="ctr">
                        <a:spcAft>
                          <a:spcPts val="0"/>
                        </a:spcAft>
                      </a:pPr>
                      <a:r>
                        <a:rPr lang="ru-RU" sz="2000" dirty="0" smtClean="0">
                          <a:solidFill>
                            <a:srgbClr val="002060"/>
                          </a:solidFill>
                          <a:latin typeface="Times New Roman"/>
                          <a:ea typeface="Times New Roman"/>
                        </a:rPr>
                        <a:t>ИЗМЕНЕНИЕ В АКТИВАХ</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000" dirty="0" smtClean="0">
                          <a:solidFill>
                            <a:srgbClr val="002060"/>
                          </a:solidFill>
                          <a:latin typeface="Times New Roman"/>
                          <a:ea typeface="Times New Roman"/>
                        </a:rPr>
                        <a:t>ИЗМЕНЕНИЕ </a:t>
                      </a:r>
                      <a:br>
                        <a:rPr lang="ru-RU" sz="2000" dirty="0" smtClean="0">
                          <a:solidFill>
                            <a:srgbClr val="002060"/>
                          </a:solidFill>
                          <a:latin typeface="Times New Roman"/>
                          <a:ea typeface="Times New Roman"/>
                        </a:rPr>
                      </a:br>
                      <a:r>
                        <a:rPr lang="ru-RU" sz="2000" dirty="0" smtClean="0">
                          <a:solidFill>
                            <a:srgbClr val="002060"/>
                          </a:solidFill>
                          <a:latin typeface="Times New Roman"/>
                          <a:ea typeface="Times New Roman"/>
                        </a:rPr>
                        <a:t>В ОБЯЗАТЕЛЬСТВАХ </a:t>
                      </a:r>
                      <a:br>
                        <a:rPr lang="ru-RU" sz="2000" dirty="0" smtClean="0">
                          <a:solidFill>
                            <a:srgbClr val="002060"/>
                          </a:solidFill>
                          <a:latin typeface="Times New Roman"/>
                          <a:ea typeface="Times New Roman"/>
                        </a:rPr>
                      </a:br>
                      <a:r>
                        <a:rPr lang="ru-RU" sz="2000" dirty="0" smtClean="0">
                          <a:solidFill>
                            <a:srgbClr val="002060"/>
                          </a:solidFill>
                          <a:latin typeface="Times New Roman"/>
                          <a:ea typeface="Times New Roman"/>
                        </a:rPr>
                        <a:t>И ЧИСТОЙ</a:t>
                      </a:r>
                      <a:r>
                        <a:rPr lang="ru-RU" sz="2000" baseline="0" dirty="0" smtClean="0">
                          <a:solidFill>
                            <a:srgbClr val="002060"/>
                          </a:solidFill>
                          <a:latin typeface="Times New Roman"/>
                          <a:ea typeface="Times New Roman"/>
                        </a:rPr>
                        <a:t> СТОИМОСТИ КАПИТАЛА</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528484">
                <a:tc>
                  <a:txBody>
                    <a:bodyPr/>
                    <a:lstStyle/>
                    <a:p>
                      <a:pPr>
                        <a:spcAft>
                          <a:spcPts val="0"/>
                        </a:spcAft>
                      </a:pPr>
                      <a:r>
                        <a:rPr lang="ru-RU" sz="2000" dirty="0" smtClean="0">
                          <a:solidFill>
                            <a:srgbClr val="002060"/>
                          </a:solidFill>
                          <a:latin typeface="Times New Roman"/>
                          <a:ea typeface="Times New Roman"/>
                        </a:rPr>
                        <a:t>Изменение стоимости активов по причинам</a:t>
                      </a:r>
                      <a:r>
                        <a:rPr lang="ru-RU" sz="2000" baseline="0" dirty="0" smtClean="0">
                          <a:solidFill>
                            <a:srgbClr val="002060"/>
                          </a:solidFill>
                          <a:latin typeface="Times New Roman"/>
                          <a:ea typeface="Times New Roman"/>
                        </a:rPr>
                        <a:t> экстраординарного характера, некомпенсируемых конфискаций и других изменения в объеме</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dirty="0" smtClean="0">
                          <a:solidFill>
                            <a:srgbClr val="002060"/>
                          </a:solidFill>
                          <a:latin typeface="Times New Roman"/>
                          <a:ea typeface="Times New Roman"/>
                        </a:rPr>
                        <a:t>Изменение стоимости обязательств по причинам</a:t>
                      </a:r>
                      <a:r>
                        <a:rPr lang="ru-RU" sz="2000" baseline="0" dirty="0" smtClean="0">
                          <a:solidFill>
                            <a:srgbClr val="002060"/>
                          </a:solidFill>
                          <a:latin typeface="Times New Roman"/>
                          <a:ea typeface="Times New Roman"/>
                        </a:rPr>
                        <a:t> экстраординарного характера, некомпенсируемых конфискаций и других изменения в объеме</a:t>
                      </a:r>
                      <a:endParaRPr lang="ru-RU" sz="2000" dirty="0" smtClean="0">
                        <a:solidFill>
                          <a:srgbClr val="002060"/>
                        </a:solidFill>
                        <a:latin typeface="Times New Roman"/>
                        <a:ea typeface="Times New Roman"/>
                      </a:endParaRPr>
                    </a:p>
                    <a:p>
                      <a:pPr>
                        <a:spcAft>
                          <a:spcPts val="0"/>
                        </a:spcAft>
                      </a:pPr>
                      <a:endParaRPr lang="ru-RU" sz="2000" baseline="0" dirty="0" smtClean="0">
                        <a:solidFill>
                          <a:srgbClr val="002060"/>
                        </a:solidFill>
                        <a:latin typeface="Times New Roman"/>
                        <a:ea typeface="Times New Roman"/>
                      </a:endParaRPr>
                    </a:p>
                    <a:p>
                      <a:pPr>
                        <a:spcAft>
                          <a:spcPts val="0"/>
                        </a:spcAft>
                      </a:pPr>
                      <a:r>
                        <a:rPr lang="ru-RU" sz="2000" baseline="0" dirty="0" smtClean="0">
                          <a:solidFill>
                            <a:srgbClr val="002060"/>
                          </a:solidFill>
                          <a:latin typeface="Times New Roman"/>
                          <a:ea typeface="Times New Roman"/>
                        </a:rPr>
                        <a:t>Изменение чистой стоимости капитала</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0724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06114" y="204731"/>
            <a:ext cx="8642350" cy="507831"/>
          </a:xfrm>
          <a:prstGeom prst="rect">
            <a:avLst/>
          </a:prstGeom>
          <a:noFill/>
          <a:ln w="9525">
            <a:noFill/>
            <a:miter lim="800000"/>
            <a:headEnd/>
            <a:tailEnd/>
          </a:ln>
          <a:effectLst/>
        </p:spPr>
        <p:txBody>
          <a:bodyPr>
            <a:spAutoFit/>
          </a:bodyPr>
          <a:lstStyle/>
          <a:p>
            <a:pPr algn="ctr">
              <a:spcBef>
                <a:spcPts val="1800"/>
              </a:spcBef>
            </a:pPr>
            <a:r>
              <a:rPr lang="ru-RU" sz="2700" dirty="0" smtClean="0">
                <a:solidFill>
                  <a:srgbClr val="C00000"/>
                </a:solidFill>
                <a:latin typeface="Times New Roman" panose="02020603050405020304" pitchFamily="18" charset="0"/>
                <a:cs typeface="Times New Roman" panose="02020603050405020304" pitchFamily="18" charset="0"/>
              </a:rPr>
              <a:t>4</a:t>
            </a:r>
            <a:r>
              <a:rPr kumimoji="0" lang="ru-RU" sz="2700" b="0" i="0" u="none" strike="noStrike" kern="120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С</a:t>
            </a:r>
            <a:r>
              <a:rPr lang="ru-RU" sz="2700" dirty="0">
                <a:solidFill>
                  <a:srgbClr val="C00000"/>
                </a:solidFill>
                <a:latin typeface="Times New Roman" panose="02020603050405020304" pitchFamily="18" charset="0"/>
                <a:cs typeface="Times New Roman" panose="02020603050405020304" pitchFamily="18" charset="0"/>
              </a:rPr>
              <a:t>чет </a:t>
            </a:r>
            <a:r>
              <a:rPr lang="ru-RU" sz="2700" dirty="0" smtClean="0">
                <a:solidFill>
                  <a:srgbClr val="C00000"/>
                </a:solidFill>
                <a:latin typeface="Times New Roman" panose="02020603050405020304" pitchFamily="18" charset="0"/>
                <a:cs typeface="Times New Roman" panose="02020603050405020304" pitchFamily="18" charset="0"/>
              </a:rPr>
              <a:t>переоценки.</a:t>
            </a:r>
            <a:endPar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
        <p:nvSpPr>
          <p:cNvPr id="3" name="Прямоугольник 2"/>
          <p:cNvSpPr/>
          <p:nvPr/>
        </p:nvSpPr>
        <p:spPr>
          <a:xfrm>
            <a:off x="216024" y="712562"/>
            <a:ext cx="8820472" cy="6278642"/>
          </a:xfrm>
          <a:prstGeom prst="rect">
            <a:avLst/>
          </a:prstGeom>
        </p:spPr>
        <p:txBody>
          <a:bodyPr wrap="square">
            <a:spAutoFit/>
          </a:bodyPr>
          <a:lstStyle/>
          <a:p>
            <a:pPr algn="just"/>
            <a:r>
              <a:rPr lang="ru-RU" sz="2200" b="1" dirty="0" smtClean="0">
                <a:solidFill>
                  <a:srgbClr val="002060"/>
                </a:solidFill>
                <a:latin typeface="Times New Roman" panose="02020603050405020304" pitchFamily="18" charset="0"/>
                <a:cs typeface="Times New Roman" panose="02020603050405020304" pitchFamily="18" charset="0"/>
              </a:rPr>
              <a:t>Счет переоценки отражает </a:t>
            </a:r>
            <a:r>
              <a:rPr lang="ru-RU" sz="2200" b="1" dirty="0">
                <a:solidFill>
                  <a:srgbClr val="002060"/>
                </a:solidFill>
                <a:latin typeface="Times New Roman" panose="02020603050405020304" pitchFamily="18" charset="0"/>
                <a:cs typeface="Times New Roman" panose="02020603050405020304" pitchFamily="18" charset="0"/>
              </a:rPr>
              <a:t>холдинговые прибыли или убытки, поступающие за отчетный период собственникам нефинансовых </a:t>
            </a:r>
            <a:r>
              <a:rPr lang="ru-RU" sz="2200" b="1" dirty="0" smtClean="0">
                <a:solidFill>
                  <a:srgbClr val="002060"/>
                </a:solidFill>
                <a:latin typeface="Times New Roman" panose="02020603050405020304" pitchFamily="18" charset="0"/>
                <a:cs typeface="Times New Roman" panose="02020603050405020304" pitchFamily="18" charset="0"/>
              </a:rPr>
              <a:t>и </a:t>
            </a:r>
            <a:r>
              <a:rPr lang="ru-RU" sz="2200" b="1" dirty="0">
                <a:solidFill>
                  <a:srgbClr val="002060"/>
                </a:solidFill>
                <a:latin typeface="Times New Roman" panose="02020603050405020304" pitchFamily="18" charset="0"/>
                <a:cs typeface="Times New Roman" panose="02020603050405020304" pitchFamily="18" charset="0"/>
              </a:rPr>
              <a:t>финансовых активов и обязательств. Холдинговые прибыли и убытки являются результатом изменений с течением времени как уровней, так и структуры цен.</a:t>
            </a:r>
          </a:p>
          <a:p>
            <a:pPr algn="just"/>
            <a:r>
              <a:rPr lang="ru-RU" sz="2200" b="1" dirty="0" smtClean="0">
                <a:solidFill>
                  <a:srgbClr val="002060"/>
                </a:solidFill>
                <a:latin typeface="Times New Roman" panose="02020603050405020304" pitchFamily="18" charset="0"/>
                <a:cs typeface="Times New Roman" panose="02020603050405020304" pitchFamily="18" charset="0"/>
              </a:rPr>
              <a:t>Холдинговые </a:t>
            </a:r>
            <a:r>
              <a:rPr lang="ru-RU" sz="2200" b="1" dirty="0">
                <a:solidFill>
                  <a:srgbClr val="002060"/>
                </a:solidFill>
                <a:latin typeface="Times New Roman" panose="02020603050405020304" pitchFamily="18" charset="0"/>
                <a:cs typeface="Times New Roman" panose="02020603050405020304" pitchFamily="18" charset="0"/>
              </a:rPr>
              <a:t>прибыли или </a:t>
            </a:r>
            <a:r>
              <a:rPr lang="ru-RU" sz="2200" b="1" dirty="0" smtClean="0">
                <a:solidFill>
                  <a:srgbClr val="002060"/>
                </a:solidFill>
                <a:latin typeface="Times New Roman" panose="02020603050405020304" pitchFamily="18" charset="0"/>
                <a:cs typeface="Times New Roman" panose="02020603050405020304" pitchFamily="18" charset="0"/>
              </a:rPr>
              <a:t>убытки </a:t>
            </a:r>
            <a:r>
              <a:rPr lang="ru-RU" sz="2200" b="1" dirty="0">
                <a:solidFill>
                  <a:srgbClr val="002060"/>
                </a:solidFill>
                <a:latin typeface="Times New Roman" panose="02020603050405020304" pitchFamily="18" charset="0"/>
                <a:cs typeface="Times New Roman" panose="02020603050405020304" pitchFamily="18" charset="0"/>
              </a:rPr>
              <a:t>на активы отражаются на левой стороне счета, а на обязательства – на правой стороне.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Номинальная </a:t>
            </a:r>
            <a:r>
              <a:rPr lang="ru-RU" sz="2200" b="1" dirty="0">
                <a:solidFill>
                  <a:srgbClr val="FF0000"/>
                </a:solidFill>
                <a:latin typeface="Times New Roman" panose="02020603050405020304" pitchFamily="18" charset="0"/>
                <a:cs typeface="Times New Roman" panose="02020603050405020304" pitchFamily="18" charset="0"/>
              </a:rPr>
              <a:t>холдинговая прибыль на нефинансовый актив </a:t>
            </a:r>
            <a:r>
              <a:rPr lang="ru-RU" sz="2200" b="1" dirty="0">
                <a:solidFill>
                  <a:srgbClr val="002060"/>
                </a:solidFill>
                <a:latin typeface="Times New Roman" panose="02020603050405020304" pitchFamily="18" charset="0"/>
                <a:cs typeface="Times New Roman" panose="02020603050405020304" pitchFamily="18" charset="0"/>
              </a:rPr>
              <a:t>– это стоимость экономической выгоды, поступающей собственнику такого актива в результате изменения его цены за некоторый период времени.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Номинальная </a:t>
            </a:r>
            <a:r>
              <a:rPr lang="ru-RU" sz="2200" b="1" dirty="0">
                <a:solidFill>
                  <a:srgbClr val="FF0000"/>
                </a:solidFill>
                <a:latin typeface="Times New Roman" panose="02020603050405020304" pitchFamily="18" charset="0"/>
                <a:cs typeface="Times New Roman" panose="02020603050405020304" pitchFamily="18" charset="0"/>
              </a:rPr>
              <a:t>холдинговая прибыль на финансовый актив </a:t>
            </a:r>
            <a:r>
              <a:rPr lang="ru-RU" sz="2200" b="1" dirty="0">
                <a:solidFill>
                  <a:srgbClr val="002060"/>
                </a:solidFill>
                <a:latin typeface="Times New Roman" panose="02020603050405020304" pitchFamily="18" charset="0"/>
                <a:cs typeface="Times New Roman" panose="02020603050405020304" pitchFamily="18" charset="0"/>
              </a:rPr>
              <a:t>– это увеличение стоимости актива, не являющееся результатом операций с активами (включая поступление процентов за период времени) и других изменений в объеме активов.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Номинальная </a:t>
            </a:r>
            <a:r>
              <a:rPr lang="ru-RU" sz="2200" b="1" dirty="0">
                <a:solidFill>
                  <a:srgbClr val="FF0000"/>
                </a:solidFill>
                <a:latin typeface="Times New Roman" panose="02020603050405020304" pitchFamily="18" charset="0"/>
                <a:cs typeface="Times New Roman" panose="02020603050405020304" pitchFamily="18" charset="0"/>
              </a:rPr>
              <a:t>холдинговая прибыль на обязательство </a:t>
            </a:r>
            <a:r>
              <a:rPr lang="ru-RU" sz="2200" b="1" dirty="0">
                <a:solidFill>
                  <a:srgbClr val="002060"/>
                </a:solidFill>
                <a:latin typeface="Times New Roman" panose="02020603050405020304" pitchFamily="18" charset="0"/>
                <a:cs typeface="Times New Roman" panose="02020603050405020304" pitchFamily="18" charset="0"/>
              </a:rPr>
              <a:t>– это снижение стоимости обязательства, которое не является результатом операций или других изменений в объеме. </a:t>
            </a:r>
          </a:p>
        </p:txBody>
      </p:sp>
    </p:spTree>
    <p:extLst>
      <p:ext uri="{BB962C8B-B14F-4D97-AF65-F5344CB8AC3E}">
        <p14:creationId xmlns:p14="http://schemas.microsoft.com/office/powerpoint/2010/main" val="956538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9512" y="951686"/>
            <a:ext cx="8820472" cy="4493538"/>
          </a:xfrm>
          <a:prstGeom prst="rect">
            <a:avLst/>
          </a:prstGeom>
        </p:spPr>
        <p:txBody>
          <a:bodyPr wrap="square">
            <a:spAutoFit/>
          </a:bodyPr>
          <a:lstStyle/>
          <a:p>
            <a:pPr algn="just"/>
            <a:r>
              <a:rPr lang="ru-RU" sz="2200" b="1" dirty="0" smtClean="0">
                <a:solidFill>
                  <a:srgbClr val="002060"/>
                </a:solidFill>
                <a:latin typeface="Times New Roman" panose="02020603050405020304" pitchFamily="18" charset="0"/>
                <a:cs typeface="Times New Roman" panose="02020603050405020304" pitchFamily="18" charset="0"/>
              </a:rPr>
              <a:t>Номинальная </a:t>
            </a:r>
            <a:r>
              <a:rPr lang="ru-RU" sz="2200" b="1" dirty="0">
                <a:solidFill>
                  <a:srgbClr val="002060"/>
                </a:solidFill>
                <a:latin typeface="Times New Roman" panose="02020603050405020304" pitchFamily="18" charset="0"/>
                <a:cs typeface="Times New Roman" panose="02020603050405020304" pitchFamily="18" charset="0"/>
              </a:rPr>
              <a:t>холдинговая прибыль, являющаяся отрицательной величиной, называется </a:t>
            </a:r>
            <a:r>
              <a:rPr lang="ru-RU" sz="2200" b="1" dirty="0">
                <a:solidFill>
                  <a:srgbClr val="FF0000"/>
                </a:solidFill>
                <a:latin typeface="Times New Roman" panose="02020603050405020304" pitchFamily="18" charset="0"/>
                <a:cs typeface="Times New Roman" panose="02020603050405020304" pitchFamily="18" charset="0"/>
              </a:rPr>
              <a:t>холдинговым убытком</a:t>
            </a:r>
            <a:r>
              <a:rPr lang="ru-RU" sz="2200" b="1" dirty="0">
                <a:solidFill>
                  <a:srgbClr val="002060"/>
                </a:solidFill>
                <a:latin typeface="Times New Roman" panose="02020603050405020304" pitchFamily="18" charset="0"/>
                <a:cs typeface="Times New Roman" panose="02020603050405020304" pitchFamily="18" charset="0"/>
              </a:rPr>
              <a:t>.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002060"/>
                </a:solidFill>
                <a:latin typeface="Times New Roman" panose="02020603050405020304" pitchFamily="18" charset="0"/>
                <a:cs typeface="Times New Roman" panose="02020603050405020304" pitchFamily="18" charset="0"/>
              </a:rPr>
              <a:t>Положительная </a:t>
            </a:r>
            <a:r>
              <a:rPr lang="ru-RU" sz="2200" b="1" dirty="0">
                <a:solidFill>
                  <a:srgbClr val="FF0000"/>
                </a:solidFill>
                <a:latin typeface="Times New Roman" panose="02020603050405020304" pitchFamily="18" charset="0"/>
                <a:cs typeface="Times New Roman" panose="02020603050405020304" pitchFamily="18" charset="0"/>
              </a:rPr>
              <a:t>холдинговая прибыль </a:t>
            </a:r>
            <a:r>
              <a:rPr lang="ru-RU" sz="2200" b="1" dirty="0">
                <a:solidFill>
                  <a:srgbClr val="002060"/>
                </a:solidFill>
                <a:latin typeface="Times New Roman" panose="02020603050405020304" pitchFamily="18" charset="0"/>
                <a:cs typeface="Times New Roman" panose="02020603050405020304" pitchFamily="18" charset="0"/>
              </a:rPr>
              <a:t>независимо от того, является ли она следствием увеличения стоимости данного актива или уменьшения стоимости данного обязательства, </a:t>
            </a:r>
            <a:r>
              <a:rPr lang="ru-RU" sz="2200" b="1" dirty="0">
                <a:solidFill>
                  <a:srgbClr val="FF0000"/>
                </a:solidFill>
                <a:latin typeface="Times New Roman" panose="02020603050405020304" pitchFamily="18" charset="0"/>
                <a:cs typeface="Times New Roman" panose="02020603050405020304" pitchFamily="18" charset="0"/>
              </a:rPr>
              <a:t>увеличивает чистую стоимость капитала институциональной единицы</a:t>
            </a:r>
            <a:r>
              <a:rPr lang="ru-RU" sz="2200" b="1" dirty="0">
                <a:solidFill>
                  <a:srgbClr val="002060"/>
                </a:solidFill>
                <a:latin typeface="Times New Roman" panose="02020603050405020304" pitchFamily="18" charset="0"/>
                <a:cs typeface="Times New Roman" panose="02020603050405020304" pitchFamily="18" charset="0"/>
              </a:rPr>
              <a:t>.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Холдинговый </a:t>
            </a:r>
            <a:r>
              <a:rPr lang="ru-RU" sz="2200" b="1" dirty="0">
                <a:solidFill>
                  <a:srgbClr val="FF0000"/>
                </a:solidFill>
                <a:latin typeface="Times New Roman" panose="02020603050405020304" pitchFamily="18" charset="0"/>
                <a:cs typeface="Times New Roman" panose="02020603050405020304" pitchFamily="18" charset="0"/>
              </a:rPr>
              <a:t>убыток уменьшает чистую стоимость капитала </a:t>
            </a:r>
            <a:r>
              <a:rPr lang="ru-RU" sz="2200" b="1" dirty="0">
                <a:solidFill>
                  <a:srgbClr val="002060"/>
                </a:solidFill>
                <a:latin typeface="Times New Roman" panose="02020603050405020304" pitchFamily="18" charset="0"/>
                <a:cs typeface="Times New Roman" panose="02020603050405020304" pitchFamily="18" charset="0"/>
              </a:rPr>
              <a:t>рассматриваемой единицы независимо от того, является ли он следствием уменьшения стоимости данного актива или увеличения стоимости данного обязательства.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r>
              <a:rPr lang="ru-RU" sz="2200" b="1" dirty="0" smtClean="0">
                <a:solidFill>
                  <a:srgbClr val="FF0000"/>
                </a:solidFill>
                <a:latin typeface="Times New Roman" panose="02020603050405020304" pitchFamily="18" charset="0"/>
                <a:cs typeface="Times New Roman" panose="02020603050405020304" pitchFamily="18" charset="0"/>
              </a:rPr>
              <a:t>Балансирующая </a:t>
            </a:r>
            <a:r>
              <a:rPr lang="ru-RU" sz="2200" b="1" dirty="0">
                <a:solidFill>
                  <a:srgbClr val="FF0000"/>
                </a:solidFill>
                <a:latin typeface="Times New Roman" panose="02020603050405020304" pitchFamily="18" charset="0"/>
                <a:cs typeface="Times New Roman" panose="02020603050405020304" pitchFamily="18" charset="0"/>
              </a:rPr>
              <a:t>статья </a:t>
            </a:r>
            <a:r>
              <a:rPr lang="ru-RU" sz="2200" b="1" dirty="0" smtClean="0">
                <a:solidFill>
                  <a:srgbClr val="002060"/>
                </a:solidFill>
                <a:latin typeface="Times New Roman" panose="02020603050405020304" pitchFamily="18" charset="0"/>
                <a:cs typeface="Times New Roman" panose="02020603050405020304" pitchFamily="18" charset="0"/>
              </a:rPr>
              <a:t>счета отражает изменение </a:t>
            </a:r>
            <a:r>
              <a:rPr lang="ru-RU" sz="2200" b="1" dirty="0">
                <a:solidFill>
                  <a:srgbClr val="002060"/>
                </a:solidFill>
                <a:latin typeface="Times New Roman" panose="02020603050405020304" pitchFamily="18" charset="0"/>
                <a:cs typeface="Times New Roman" panose="02020603050405020304" pitchFamily="18" charset="0"/>
              </a:rPr>
              <a:t>чистой стоимости капитала вследствие номинальных холдинговых прибылей или убытков. </a:t>
            </a:r>
          </a:p>
        </p:txBody>
      </p:sp>
    </p:spTree>
    <p:extLst>
      <p:ext uri="{BB962C8B-B14F-4D97-AF65-F5344CB8AC3E}">
        <p14:creationId xmlns:p14="http://schemas.microsoft.com/office/powerpoint/2010/main" val="3230566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008" y="76786"/>
            <a:ext cx="8964488" cy="6592574"/>
          </a:xfrm>
          <a:prstGeom prst="rect">
            <a:avLst/>
          </a:prstGeom>
        </p:spPr>
        <p:txBody>
          <a:bodyPr wrap="square">
            <a:spAutoFit/>
          </a:bodyPr>
          <a:lstStyle/>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Счет операций с капиталом </a:t>
            </a:r>
            <a:r>
              <a:rPr lang="ru-RU" sz="2200" b="1" dirty="0">
                <a:solidFill>
                  <a:srgbClr val="002060"/>
                </a:solidFill>
                <a:latin typeface="Times New Roman" panose="02020603050405020304" pitchFamily="18" charset="0"/>
                <a:cs typeface="Times New Roman" panose="02020603050405020304" pitchFamily="18" charset="0"/>
              </a:rPr>
              <a:t>является первым из четырех счетов, в которых отражаются изменения в стоимости активов, держателями которых являются институциональные единицы. В нем отражаются операции с нефинансовыми активами. </a:t>
            </a:r>
            <a:r>
              <a:rPr lang="ru-RU" sz="2200" b="1" dirty="0">
                <a:solidFill>
                  <a:srgbClr val="FF0000"/>
                </a:solidFill>
                <a:latin typeface="Times New Roman" panose="02020603050405020304" pitchFamily="18" charset="0"/>
                <a:cs typeface="Times New Roman" panose="02020603050405020304" pitchFamily="18" charset="0"/>
              </a:rPr>
              <a:t>В финансовом счете </a:t>
            </a:r>
            <a:r>
              <a:rPr lang="ru-RU" sz="2200" b="1" dirty="0">
                <a:solidFill>
                  <a:srgbClr val="002060"/>
                </a:solidFill>
                <a:latin typeface="Times New Roman" panose="02020603050405020304" pitchFamily="18" charset="0"/>
                <a:cs typeface="Times New Roman" panose="02020603050405020304" pitchFamily="18" charset="0"/>
              </a:rPr>
              <a:t>регистрируются операции с финансовыми активами и обязательствами. </a:t>
            </a:r>
            <a:r>
              <a:rPr lang="ru-RU" sz="2200" b="1" dirty="0">
                <a:solidFill>
                  <a:srgbClr val="FF0000"/>
                </a:solidFill>
                <a:latin typeface="Times New Roman" panose="02020603050405020304" pitchFamily="18" charset="0"/>
                <a:cs typeface="Times New Roman" panose="02020603050405020304" pitchFamily="18" charset="0"/>
              </a:rPr>
              <a:t>Счет других изменений в объеме активов</a:t>
            </a:r>
            <a:r>
              <a:rPr lang="ru-RU" sz="2200" b="1" dirty="0">
                <a:solidFill>
                  <a:srgbClr val="002060"/>
                </a:solidFill>
                <a:latin typeface="Times New Roman" panose="02020603050405020304" pitchFamily="18" charset="0"/>
                <a:cs typeface="Times New Roman" panose="02020603050405020304" pitchFamily="18" charset="0"/>
              </a:rPr>
              <a:t> фиксирует изменения в стоимости нефинансовых и финансовых активов, которые не являются результатом операций или изменения цен. Влияние изменений цен отражается в </a:t>
            </a:r>
            <a:r>
              <a:rPr lang="ru-RU" sz="2200" b="1" dirty="0">
                <a:solidFill>
                  <a:srgbClr val="FF0000"/>
                </a:solidFill>
                <a:latin typeface="Times New Roman" panose="02020603050405020304" pitchFamily="18" charset="0"/>
                <a:cs typeface="Times New Roman" panose="02020603050405020304" pitchFamily="18" charset="0"/>
              </a:rPr>
              <a:t>счете переоценки</a:t>
            </a:r>
            <a:r>
              <a:rPr lang="ru-RU" sz="2200" b="1" dirty="0">
                <a:solidFill>
                  <a:srgbClr val="002060"/>
                </a:solidFill>
                <a:latin typeface="Times New Roman" panose="02020603050405020304" pitchFamily="18" charset="0"/>
                <a:cs typeface="Times New Roman" panose="02020603050405020304" pitchFamily="18" charset="0"/>
              </a:rPr>
              <a:t>.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Эти </a:t>
            </a:r>
            <a:r>
              <a:rPr lang="ru-RU" sz="2200" b="1" dirty="0">
                <a:solidFill>
                  <a:srgbClr val="002060"/>
                </a:solidFill>
                <a:latin typeface="Times New Roman" panose="02020603050405020304" pitchFamily="18" charset="0"/>
                <a:cs typeface="Times New Roman" panose="02020603050405020304" pitchFamily="18" charset="0"/>
              </a:rPr>
              <a:t>четыре счета позволяют подразделить изменения в чистой стоимости капитала институциональной единицы или сектора, происходящие в течение отчетного периода, на их составляющие элементы, отражая изменения в ценах и объемах активов, как являющиеся, так и не являющиеся результатом операций.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При составлении счетов накопления изменения в активах отражаются на левой стороне, а другие статьи – на правой стороне</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4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238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3"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30</a:t>
            </a:fld>
            <a:endParaRPr lang="ru-RU" sz="1800" b="1" dirty="0">
              <a:solidFill>
                <a:srgbClr val="002060"/>
              </a:solidFill>
            </a:endParaRPr>
          </a:p>
        </p:txBody>
      </p:sp>
      <p:sp>
        <p:nvSpPr>
          <p:cNvPr id="4" name="Text Box 3"/>
          <p:cNvSpPr txBox="1">
            <a:spLocks noChangeArrowheads="1"/>
          </p:cNvSpPr>
          <p:nvPr/>
        </p:nvSpPr>
        <p:spPr bwMode="auto">
          <a:xfrm>
            <a:off x="149234" y="741056"/>
            <a:ext cx="8785225" cy="461665"/>
          </a:xfrm>
          <a:prstGeom prst="rect">
            <a:avLst/>
          </a:prstGeom>
          <a:noFill/>
          <a:ln w="9525">
            <a:noFill/>
            <a:miter lim="800000"/>
            <a:headEnd/>
            <a:tailEnd/>
          </a:ln>
          <a:effectLst/>
        </p:spPr>
        <p:txBody>
          <a:bodyPr>
            <a:spAutoFit/>
          </a:bodyPr>
          <a:lstStyle/>
          <a:p>
            <a:pPr algn="ctr"/>
            <a:r>
              <a:rPr lang="ru-RU" sz="2400" b="1" dirty="0" smtClean="0">
                <a:solidFill>
                  <a:srgbClr val="FF0000"/>
                </a:solidFill>
              </a:rPr>
              <a:t>Принципиальная схема счета переоценки</a:t>
            </a:r>
            <a:endParaRPr lang="ru-RU" sz="2400" dirty="0">
              <a:solidFill>
                <a:srgbClr val="FF0000"/>
              </a:solidFill>
            </a:endParaRPr>
          </a:p>
        </p:txBody>
      </p:sp>
      <p:sp>
        <p:nvSpPr>
          <p:cNvPr id="283650"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val="2250761867"/>
              </p:ext>
            </p:extLst>
          </p:nvPr>
        </p:nvGraphicFramePr>
        <p:xfrm>
          <a:off x="179512" y="1844824"/>
          <a:ext cx="8748216" cy="3846809"/>
        </p:xfrm>
        <a:graphic>
          <a:graphicData uri="http://schemas.openxmlformats.org/drawingml/2006/table">
            <a:tbl>
              <a:tblPr/>
              <a:tblGrid>
                <a:gridCol w="4488215">
                  <a:extLst>
                    <a:ext uri="{9D8B030D-6E8A-4147-A177-3AD203B41FA5}">
                      <a16:colId xmlns:a16="http://schemas.microsoft.com/office/drawing/2014/main" val="20000"/>
                    </a:ext>
                  </a:extLst>
                </a:gridCol>
                <a:gridCol w="4260001">
                  <a:extLst>
                    <a:ext uri="{9D8B030D-6E8A-4147-A177-3AD203B41FA5}">
                      <a16:colId xmlns:a16="http://schemas.microsoft.com/office/drawing/2014/main" val="20001"/>
                    </a:ext>
                  </a:extLst>
                </a:gridCol>
              </a:tblGrid>
              <a:tr h="1389174">
                <a:tc>
                  <a:txBody>
                    <a:bodyPr/>
                    <a:lstStyle/>
                    <a:p>
                      <a:pPr algn="ctr">
                        <a:spcAft>
                          <a:spcPts val="0"/>
                        </a:spcAft>
                      </a:pPr>
                      <a:r>
                        <a:rPr lang="ru-RU" sz="2000" dirty="0" smtClean="0">
                          <a:solidFill>
                            <a:srgbClr val="002060"/>
                          </a:solidFill>
                          <a:latin typeface="Times New Roman"/>
                          <a:ea typeface="Times New Roman"/>
                        </a:rPr>
                        <a:t>ИЗМЕНЕНИЕ В АКТИВАХ</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000" dirty="0" smtClean="0">
                          <a:solidFill>
                            <a:srgbClr val="002060"/>
                          </a:solidFill>
                          <a:latin typeface="Times New Roman"/>
                          <a:ea typeface="Times New Roman"/>
                        </a:rPr>
                        <a:t>ИЗМЕНЕНИЕ </a:t>
                      </a:r>
                      <a:br>
                        <a:rPr lang="ru-RU" sz="2000" dirty="0" smtClean="0">
                          <a:solidFill>
                            <a:srgbClr val="002060"/>
                          </a:solidFill>
                          <a:latin typeface="Times New Roman"/>
                          <a:ea typeface="Times New Roman"/>
                        </a:rPr>
                      </a:br>
                      <a:r>
                        <a:rPr lang="ru-RU" sz="2000" dirty="0" smtClean="0">
                          <a:solidFill>
                            <a:srgbClr val="002060"/>
                          </a:solidFill>
                          <a:latin typeface="Times New Roman"/>
                          <a:ea typeface="Times New Roman"/>
                        </a:rPr>
                        <a:t>В ОБЯЗАТЕЛЬСТВАХ </a:t>
                      </a:r>
                      <a:br>
                        <a:rPr lang="ru-RU" sz="2000" dirty="0" smtClean="0">
                          <a:solidFill>
                            <a:srgbClr val="002060"/>
                          </a:solidFill>
                          <a:latin typeface="Times New Roman"/>
                          <a:ea typeface="Times New Roman"/>
                        </a:rPr>
                      </a:br>
                      <a:r>
                        <a:rPr lang="ru-RU" sz="2000" dirty="0" smtClean="0">
                          <a:solidFill>
                            <a:srgbClr val="002060"/>
                          </a:solidFill>
                          <a:latin typeface="Times New Roman"/>
                          <a:ea typeface="Times New Roman"/>
                        </a:rPr>
                        <a:t>И ЧИСТОЙ</a:t>
                      </a:r>
                      <a:r>
                        <a:rPr lang="ru-RU" sz="2000" baseline="0" dirty="0" smtClean="0">
                          <a:solidFill>
                            <a:srgbClr val="002060"/>
                          </a:solidFill>
                          <a:latin typeface="Times New Roman"/>
                          <a:ea typeface="Times New Roman"/>
                        </a:rPr>
                        <a:t> СТОИМОСТИ КАПИТАЛА</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57635">
                <a:tc>
                  <a:txBody>
                    <a:bodyPr/>
                    <a:lstStyle/>
                    <a:p>
                      <a:pPr>
                        <a:spcAft>
                          <a:spcPts val="0"/>
                        </a:spcAft>
                      </a:pPr>
                      <a:r>
                        <a:rPr lang="ru-RU" sz="2000" dirty="0" smtClean="0">
                          <a:solidFill>
                            <a:srgbClr val="002060"/>
                          </a:solidFill>
                          <a:latin typeface="Times New Roman"/>
                          <a:ea typeface="Times New Roman"/>
                        </a:rPr>
                        <a:t>Добавление и уменьшение стоимости нефинансовых и финансовых активов в результате изменений в цене</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spcAft>
                          <a:spcPts val="0"/>
                        </a:spcAft>
                      </a:pPr>
                      <a:r>
                        <a:rPr lang="ru-RU" sz="2000" dirty="0" smtClean="0">
                          <a:solidFill>
                            <a:srgbClr val="002060"/>
                          </a:solidFill>
                          <a:latin typeface="Times New Roman"/>
                          <a:ea typeface="Times New Roman"/>
                        </a:rPr>
                        <a:t>Добавление и уменьшение обязательств в результате изменений в цене</a:t>
                      </a:r>
                    </a:p>
                    <a:p>
                      <a:pPr>
                        <a:spcAft>
                          <a:spcPts val="0"/>
                        </a:spcAft>
                      </a:pPr>
                      <a:endParaRPr lang="ru-RU" sz="2000" baseline="0" dirty="0" smtClean="0">
                        <a:solidFill>
                          <a:srgbClr val="002060"/>
                        </a:solidFill>
                        <a:latin typeface="Times New Roman"/>
                        <a:ea typeface="Times New Roman"/>
                      </a:endParaRPr>
                    </a:p>
                    <a:p>
                      <a:pPr>
                        <a:spcAft>
                          <a:spcPts val="0"/>
                        </a:spcAft>
                      </a:pPr>
                      <a:r>
                        <a:rPr lang="ru-RU" sz="2000" baseline="0" dirty="0" smtClean="0">
                          <a:solidFill>
                            <a:srgbClr val="002060"/>
                          </a:solidFill>
                          <a:latin typeface="Times New Roman"/>
                          <a:ea typeface="Times New Roman"/>
                        </a:rPr>
                        <a:t>Изменение чистой стоимости капитала в результате изменений в цене (холдинговая прибыль и убыток)</a:t>
                      </a:r>
                      <a:endParaRPr lang="ru-RU" sz="2000" dirty="0">
                        <a:solidFill>
                          <a:srgbClr val="002060"/>
                        </a:solidFill>
                        <a:latin typeface="Times New Roman"/>
                        <a:ea typeface="Times New Roman"/>
                      </a:endParaRP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02819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DCB9FC77-4929-4957-AD38-6401DB11018B}"/>
              </a:ext>
            </a:extLst>
          </p:cNvPr>
          <p:cNvSpPr txBox="1">
            <a:spLocks noChangeArrowheads="1"/>
          </p:cNvSpPr>
          <p:nvPr/>
        </p:nvSpPr>
        <p:spPr bwMode="auto">
          <a:xfrm>
            <a:off x="106114" y="1196752"/>
            <a:ext cx="8785225" cy="4525854"/>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Цель </a:t>
            </a:r>
            <a:r>
              <a:rPr lang="ru-RU" sz="2200" b="1" dirty="0">
                <a:solidFill>
                  <a:srgbClr val="002060"/>
                </a:solidFill>
                <a:latin typeface="Times New Roman" panose="02020603050405020304" pitchFamily="18" charset="0"/>
                <a:cs typeface="Times New Roman" panose="02020603050405020304" pitchFamily="18" charset="0"/>
              </a:rPr>
              <a:t>счета операций с </a:t>
            </a:r>
            <a:r>
              <a:rPr lang="ru-RU" sz="2200" b="1" dirty="0" smtClean="0">
                <a:solidFill>
                  <a:srgbClr val="002060"/>
                </a:solidFill>
                <a:latin typeface="Times New Roman" panose="02020603050405020304" pitchFamily="18" charset="0"/>
                <a:cs typeface="Times New Roman" panose="02020603050405020304" pitchFamily="18" charset="0"/>
              </a:rPr>
              <a:t>капиталом состоит </a:t>
            </a:r>
            <a:r>
              <a:rPr lang="ru-RU" sz="2200" b="1" dirty="0">
                <a:solidFill>
                  <a:srgbClr val="002060"/>
                </a:solidFill>
                <a:latin typeface="Times New Roman" panose="02020603050405020304" pitchFamily="18" charset="0"/>
                <a:cs typeface="Times New Roman" panose="02020603050405020304" pitchFamily="18" charset="0"/>
              </a:rPr>
              <a:t>в том, чтобы отразить стоимость нефинансовых активов, которые были приобретены или реализованы институциональными единицами – резидентами данной страны путем участия в операциях, </a:t>
            </a:r>
            <a:r>
              <a:rPr lang="ru-RU" sz="2200" b="1" dirty="0" smtClean="0">
                <a:solidFill>
                  <a:srgbClr val="002060"/>
                </a:solidFill>
                <a:latin typeface="Times New Roman" panose="02020603050405020304" pitchFamily="18" charset="0"/>
                <a:cs typeface="Times New Roman" panose="02020603050405020304" pitchFamily="18" charset="0"/>
              </a:rPr>
              <a:t>а также показать </a:t>
            </a:r>
            <a:r>
              <a:rPr lang="ru-RU" sz="2200" b="1" dirty="0">
                <a:solidFill>
                  <a:srgbClr val="002060"/>
                </a:solidFill>
                <a:latin typeface="Times New Roman" panose="02020603050405020304" pitchFamily="18" charset="0"/>
                <a:cs typeface="Times New Roman" panose="02020603050405020304" pitchFamily="18" charset="0"/>
              </a:rPr>
              <a:t>изменения в чистой стоимости капитала в результате сбережения и капитальных трансфертов. Эти операции могут происходить либо с другими институциональными единицами, как резидентами, так и нерезидентами, либо они могут быть внутренними операциями, в которых единицы оставляют в своем распоряжении продукты, которые они произвели для собственного использования в качестве накопления. </a:t>
            </a:r>
          </a:p>
        </p:txBody>
      </p:sp>
      <p:sp>
        <p:nvSpPr>
          <p:cNvPr id="3" name="Text Box 6"/>
          <p:cNvSpPr txBox="1">
            <a:spLocks noChangeArrowheads="1"/>
          </p:cNvSpPr>
          <p:nvPr/>
        </p:nvSpPr>
        <p:spPr bwMode="auto">
          <a:xfrm>
            <a:off x="106114" y="204731"/>
            <a:ext cx="8642350" cy="507831"/>
          </a:xfrm>
          <a:prstGeom prst="rect">
            <a:avLst/>
          </a:prstGeom>
          <a:noFill/>
          <a:ln w="9525">
            <a:noFill/>
            <a:miter lim="800000"/>
            <a:headEnd/>
            <a:tailEnd/>
          </a:ln>
          <a:effectLst/>
        </p:spPr>
        <p:txBody>
          <a:bodyPr>
            <a:spAutoFit/>
          </a:bodyPr>
          <a:lstStyle/>
          <a:p>
            <a:pPr algn="ctr">
              <a:spcBef>
                <a:spcPts val="1800"/>
              </a:spcBef>
            </a:pPr>
            <a:r>
              <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1. </a:t>
            </a:r>
            <a:r>
              <a:rPr lang="ru-RU" sz="2700" dirty="0">
                <a:solidFill>
                  <a:srgbClr val="C00000"/>
                </a:solidFill>
                <a:latin typeface="Times New Roman" panose="02020603050405020304" pitchFamily="18" charset="0"/>
                <a:cs typeface="Times New Roman" panose="02020603050405020304" pitchFamily="18" charset="0"/>
              </a:rPr>
              <a:t>Счет операций с капиталом.</a:t>
            </a:r>
            <a:endPar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78010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0" end="0"/>
                                            </p:txEl>
                                          </p:spTgt>
                                        </p:tgtEl>
                                      </p:cBhvr>
                                    </p:animEffect>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srgbClr val="FFFFFF"/>
              </a:solidFill>
              <a:effectLst/>
              <a:uLnTx/>
              <a:uFillTx/>
              <a:latin typeface="Arial" charset="0"/>
              <a:ea typeface="+mn-ea"/>
              <a:cs typeface="Arial" charset="0"/>
            </a:endParaRPr>
          </a:p>
        </p:txBody>
      </p:sp>
      <p:sp>
        <p:nvSpPr>
          <p:cNvPr id="4" name="Номер слайда 4"/>
          <p:cNvSpPr>
            <a:spLocks noGrp="1"/>
          </p:cNvSpPr>
          <p:nvPr>
            <p:ph type="sldNum" sz="quarter" idx="12"/>
          </p:nvPr>
        </p:nvSpPr>
        <p:spPr>
          <a:xfrm>
            <a:off x="8748464" y="6525022"/>
            <a:ext cx="395288" cy="360362"/>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C2D168A-1A35-41E7-A0D3-ACB53E87430E}" type="slidenum">
              <a:rPr kumimoji="0" lang="ru-RU" sz="1800" b="1" i="0" u="none" strike="noStrike" kern="1200" cap="none" spc="0" normalizeH="0" baseline="0" noProof="0">
                <a:ln>
                  <a:noFill/>
                </a:ln>
                <a:solidFill>
                  <a:srgbClr val="002060"/>
                </a:solidFill>
                <a:effectLst>
                  <a:outerShdw blurRad="38100" dist="38100" dir="2700000" algn="tl">
                    <a:srgbClr val="000000"/>
                  </a:outerShdw>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ru-RU" sz="1800" b="1" i="0" u="none" strike="noStrike" kern="1200" cap="none" spc="0" normalizeH="0" baseline="0" noProof="0" dirty="0">
              <a:ln>
                <a:noFill/>
              </a:ln>
              <a:solidFill>
                <a:srgbClr val="002060"/>
              </a:solidFill>
              <a:effectLst>
                <a:outerShdw blurRad="38100" dist="38100" dir="2700000" algn="tl">
                  <a:srgbClr val="000000"/>
                </a:outerShdw>
              </a:effectLst>
              <a:uLnTx/>
              <a:uFillTx/>
              <a:latin typeface="Arial" charset="0"/>
              <a:ea typeface="+mn-ea"/>
              <a:cs typeface="Arial" charset="0"/>
            </a:endParaRPr>
          </a:p>
        </p:txBody>
      </p:sp>
      <p:sp>
        <p:nvSpPr>
          <p:cNvPr id="5" name="Text Box 3">
            <a:extLst>
              <a:ext uri="{FF2B5EF4-FFF2-40B4-BE49-F238E27FC236}">
                <a16:creationId xmlns:a16="http://schemas.microsoft.com/office/drawing/2014/main" id="{DCB9FC77-4929-4957-AD38-6401DB11018B}"/>
              </a:ext>
            </a:extLst>
          </p:cNvPr>
          <p:cNvSpPr txBox="1">
            <a:spLocks noChangeArrowheads="1"/>
          </p:cNvSpPr>
          <p:nvPr/>
        </p:nvSpPr>
        <p:spPr bwMode="auto">
          <a:xfrm>
            <a:off x="160883" y="332656"/>
            <a:ext cx="8785225" cy="5780044"/>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Актив</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 это накопленный запас стоимости, приносящий экономическую выгоду или ряд экономических выгод экономическому собственнику актива как следствие владения им или использования его в течение некоторого периода времени. Это средство, позволяющее переносить стоимость от одного отчетного периода к другому. </a:t>
            </a:r>
            <a:endParaRPr lang="ru-RU" sz="2200" b="1" dirty="0" smtClean="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smtClean="0">
                <a:solidFill>
                  <a:srgbClr val="002060"/>
                </a:solidFill>
                <a:latin typeface="Times New Roman" panose="02020603050405020304" pitchFamily="18" charset="0"/>
                <a:cs typeface="Times New Roman" panose="02020603050405020304" pitchFamily="18" charset="0"/>
              </a:rPr>
              <a:t>Различают </a:t>
            </a:r>
            <a:r>
              <a:rPr lang="ru-RU" sz="2200" b="1" dirty="0">
                <a:solidFill>
                  <a:srgbClr val="FF0000"/>
                </a:solidFill>
                <a:latin typeface="Times New Roman" panose="02020603050405020304" pitchFamily="18" charset="0"/>
                <a:cs typeface="Times New Roman" panose="02020603050405020304" pitchFamily="18" charset="0"/>
              </a:rPr>
              <a:t>две категории нефинансовых активов</a:t>
            </a:r>
            <a:r>
              <a:rPr lang="ru-RU" sz="2200" b="1" dirty="0">
                <a:solidFill>
                  <a:srgbClr val="002060"/>
                </a:solidFill>
                <a:latin typeface="Times New Roman" panose="02020603050405020304" pitchFamily="18" charset="0"/>
                <a:cs typeface="Times New Roman" panose="02020603050405020304" pitchFamily="18" charset="0"/>
              </a:rPr>
              <a:t>: произведенные активы и непроизведенные </a:t>
            </a:r>
            <a:r>
              <a:rPr lang="ru-RU" sz="2200" b="1" dirty="0" smtClean="0">
                <a:solidFill>
                  <a:srgbClr val="002060"/>
                </a:solidFill>
                <a:latin typeface="Times New Roman" panose="02020603050405020304" pitchFamily="18" charset="0"/>
                <a:cs typeface="Times New Roman" panose="02020603050405020304" pitchFamily="18" charset="0"/>
              </a:rPr>
              <a:t>активы.</a:t>
            </a:r>
          </a:p>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Произведенные активы </a:t>
            </a:r>
            <a:r>
              <a:rPr lang="ru-RU" sz="2200" b="1" dirty="0" smtClean="0">
                <a:solidFill>
                  <a:srgbClr val="002060"/>
                </a:solidFill>
                <a:latin typeface="Times New Roman" panose="02020603050405020304" pitchFamily="18" charset="0"/>
                <a:cs typeface="Times New Roman" panose="02020603050405020304" pitchFamily="18" charset="0"/>
              </a:rPr>
              <a:t>– это нефинансовые активы, которые возникли в результате процессов производства, подпадающих под определение границ сферы производства в СНС. </a:t>
            </a:r>
          </a:p>
          <a:p>
            <a:pPr algn="just">
              <a:lnSpc>
                <a:spcPct val="120000"/>
              </a:lnSpc>
              <a:tabLst>
                <a:tab pos="361950" algn="l"/>
              </a:tabLst>
            </a:pPr>
            <a:r>
              <a:rPr lang="ru-RU" sz="2200" b="1" dirty="0" smtClean="0">
                <a:solidFill>
                  <a:srgbClr val="FF0000"/>
                </a:solidFill>
                <a:latin typeface="Times New Roman" panose="02020603050405020304" pitchFamily="18" charset="0"/>
                <a:cs typeface="Times New Roman" panose="02020603050405020304" pitchFamily="18" charset="0"/>
              </a:rPr>
              <a:t>Непроизведенные активы </a:t>
            </a:r>
            <a:r>
              <a:rPr lang="ru-RU" sz="2200" b="1" dirty="0" smtClean="0">
                <a:solidFill>
                  <a:srgbClr val="002060"/>
                </a:solidFill>
                <a:latin typeface="Times New Roman" panose="02020603050405020304" pitchFamily="18" charset="0"/>
                <a:cs typeface="Times New Roman" panose="02020603050405020304" pitchFamily="18" charset="0"/>
              </a:rPr>
              <a:t>– это нефинансовые активы, которые возникли иным образом, нежели в результате процесса производства. </a:t>
            </a:r>
          </a:p>
        </p:txBody>
      </p:sp>
    </p:spTree>
    <p:extLst>
      <p:ext uri="{BB962C8B-B14F-4D97-AF65-F5344CB8AC3E}">
        <p14:creationId xmlns:p14="http://schemas.microsoft.com/office/powerpoint/2010/main" val="4076203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
                                            <p:txEl>
                                              <p:pRg st="2" end="2"/>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srgbClr val="FFFFFF"/>
              </a:solidFill>
              <a:effectLst/>
              <a:uLnTx/>
              <a:uFillTx/>
              <a:latin typeface="Arial" charset="0"/>
              <a:ea typeface="+mn-ea"/>
              <a:cs typeface="Arial" charset="0"/>
            </a:endParaRPr>
          </a:p>
        </p:txBody>
      </p:sp>
      <p:sp>
        <p:nvSpPr>
          <p:cNvPr id="4" name="Номер слайда 4"/>
          <p:cNvSpPr>
            <a:spLocks noGrp="1"/>
          </p:cNvSpPr>
          <p:nvPr>
            <p:ph type="sldNum" sz="quarter" idx="12"/>
          </p:nvPr>
        </p:nvSpPr>
        <p:spPr>
          <a:xfrm>
            <a:off x="8748464" y="6525022"/>
            <a:ext cx="395288" cy="360362"/>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C2D168A-1A35-41E7-A0D3-ACB53E87430E}" type="slidenum">
              <a:rPr kumimoji="0" lang="ru-RU" sz="1800" b="1" i="0" u="none" strike="noStrike" kern="1200" cap="none" spc="0" normalizeH="0" baseline="0" noProof="0">
                <a:ln>
                  <a:noFill/>
                </a:ln>
                <a:solidFill>
                  <a:srgbClr val="002060"/>
                </a:solidFill>
                <a:effectLst>
                  <a:outerShdw blurRad="38100" dist="38100" dir="2700000" algn="tl">
                    <a:srgbClr val="000000"/>
                  </a:outerShdw>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ru-RU" sz="1800" b="1" i="0" u="none" strike="noStrike" kern="1200" cap="none" spc="0" normalizeH="0" baseline="0" noProof="0" dirty="0">
              <a:ln>
                <a:noFill/>
              </a:ln>
              <a:solidFill>
                <a:srgbClr val="002060"/>
              </a:solidFill>
              <a:effectLst>
                <a:outerShdw blurRad="38100" dist="38100" dir="2700000" algn="tl">
                  <a:srgbClr val="000000"/>
                </a:outerShdw>
              </a:effectLst>
              <a:uLnTx/>
              <a:uFillTx/>
              <a:latin typeface="Arial" charset="0"/>
              <a:ea typeface="+mn-ea"/>
              <a:cs typeface="Arial" charset="0"/>
            </a:endParaRPr>
          </a:p>
        </p:txBody>
      </p:sp>
      <p:sp>
        <p:nvSpPr>
          <p:cNvPr id="5" name="Text Box 3">
            <a:extLst>
              <a:ext uri="{FF2B5EF4-FFF2-40B4-BE49-F238E27FC236}">
                <a16:creationId xmlns:a16="http://schemas.microsoft.com/office/drawing/2014/main" id="{DCB9FC77-4929-4957-AD38-6401DB11018B}"/>
              </a:ext>
            </a:extLst>
          </p:cNvPr>
          <p:cNvSpPr txBox="1">
            <a:spLocks noChangeArrowheads="1"/>
          </p:cNvSpPr>
          <p:nvPr/>
        </p:nvSpPr>
        <p:spPr bwMode="auto">
          <a:xfrm>
            <a:off x="72818" y="186621"/>
            <a:ext cx="8982869" cy="6338723"/>
          </a:xfrm>
          <a:prstGeom prst="rect">
            <a:avLst/>
          </a:prstGeom>
          <a:noFill/>
          <a:ln w="9525">
            <a:noFill/>
            <a:miter lim="800000"/>
            <a:headEnd/>
            <a:tailEnd/>
          </a:ln>
          <a:effectLst/>
        </p:spPr>
        <p:txBody>
          <a:bodyPr wrap="square">
            <a:spAutoFit/>
          </a:bodyPr>
          <a:lstStyle/>
          <a:p>
            <a:pPr algn="just">
              <a:lnSpc>
                <a:spcPct val="120000"/>
              </a:lnSpc>
              <a:tabLst>
                <a:tab pos="361950" algn="l"/>
              </a:tabLst>
            </a:pPr>
            <a:r>
              <a:rPr lang="ru-RU" sz="2000" b="1" dirty="0" smtClean="0">
                <a:solidFill>
                  <a:srgbClr val="002060"/>
                </a:solidFill>
                <a:latin typeface="Times New Roman" panose="02020603050405020304" pitchFamily="18" charset="0"/>
                <a:cs typeface="Times New Roman" panose="02020603050405020304" pitchFamily="18" charset="0"/>
              </a:rPr>
              <a:t>Существуют </a:t>
            </a:r>
            <a:r>
              <a:rPr lang="ru-RU" sz="2000" b="1" dirty="0" smtClean="0">
                <a:solidFill>
                  <a:srgbClr val="FF0000"/>
                </a:solidFill>
                <a:latin typeface="Times New Roman" panose="02020603050405020304" pitchFamily="18" charset="0"/>
                <a:cs typeface="Times New Roman" panose="02020603050405020304" pitchFamily="18" charset="0"/>
              </a:rPr>
              <a:t>три типа произведенных активов</a:t>
            </a:r>
            <a:r>
              <a:rPr lang="ru-RU" sz="2000" b="1" dirty="0" smtClean="0">
                <a:solidFill>
                  <a:srgbClr val="002060"/>
                </a:solidFill>
                <a:latin typeface="Times New Roman" panose="02020603050405020304" pitchFamily="18" charset="0"/>
                <a:cs typeface="Times New Roman" panose="02020603050405020304" pitchFamily="18" charset="0"/>
              </a:rPr>
              <a:t>: основные фонды, материальные оборотные средства и ценности. И основные фонды, и материальные оборотные средства являются активами, держателями которых являются только производители в целях производства. Ценности как запасы стоимости могут быть в собственности любой институциональной единицы.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Основные фонды </a:t>
            </a:r>
            <a:r>
              <a:rPr lang="ru-RU" sz="2000" b="1" dirty="0" smtClean="0">
                <a:solidFill>
                  <a:srgbClr val="002060"/>
                </a:solidFill>
                <a:latin typeface="Times New Roman" panose="02020603050405020304" pitchFamily="18" charset="0"/>
                <a:cs typeface="Times New Roman" panose="02020603050405020304" pitchFamily="18" charset="0"/>
              </a:rPr>
              <a:t>– это произведенные активы, которые используются неоднократно или непрерывно в процессах производства более одного года.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Материальные оборотные средства </a:t>
            </a:r>
            <a:r>
              <a:rPr lang="ru-RU" sz="2000" b="1" dirty="0" smtClean="0">
                <a:solidFill>
                  <a:srgbClr val="002060"/>
                </a:solidFill>
                <a:latin typeface="Times New Roman" panose="02020603050405020304" pitchFamily="18" charset="0"/>
                <a:cs typeface="Times New Roman" panose="02020603050405020304" pitchFamily="18" charset="0"/>
              </a:rPr>
              <a:t>– это произведенные активы, состоящие из товаров и услуг, которые появились в текущем периоде или более раннем периоде и которые предназначены для продажи, использования в производстве или для других видов использования позднее.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Ценности </a:t>
            </a:r>
            <a:r>
              <a:rPr lang="ru-RU" sz="2000" b="1" dirty="0" smtClean="0">
                <a:solidFill>
                  <a:srgbClr val="002060"/>
                </a:solidFill>
                <a:latin typeface="Times New Roman" panose="02020603050405020304" pitchFamily="18" charset="0"/>
                <a:cs typeface="Times New Roman" panose="02020603050405020304" pitchFamily="18" charset="0"/>
              </a:rPr>
              <a:t>– это произведенные товары значительной стоимости, которые не используются преимущественно в целях производства или потребления, но хранятся в течение некоторого периода времени в качестве запасов стоимости. </a:t>
            </a:r>
          </a:p>
        </p:txBody>
      </p:sp>
    </p:spTree>
    <p:extLst>
      <p:ext uri="{BB962C8B-B14F-4D97-AF65-F5344CB8AC3E}">
        <p14:creationId xmlns:p14="http://schemas.microsoft.com/office/powerpoint/2010/main" val="334427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
                                            <p:txEl>
                                              <p:pRg st="2" end="2"/>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srgbClr val="FFFFFF"/>
              </a:solidFill>
              <a:effectLst/>
              <a:uLnTx/>
              <a:uFillTx/>
              <a:latin typeface="Arial" charset="0"/>
              <a:ea typeface="+mn-ea"/>
              <a:cs typeface="Arial" charset="0"/>
            </a:endParaRPr>
          </a:p>
        </p:txBody>
      </p:sp>
      <p:sp>
        <p:nvSpPr>
          <p:cNvPr id="4" name="Номер слайда 4"/>
          <p:cNvSpPr>
            <a:spLocks noGrp="1"/>
          </p:cNvSpPr>
          <p:nvPr>
            <p:ph type="sldNum" sz="quarter" idx="12"/>
          </p:nvPr>
        </p:nvSpPr>
        <p:spPr>
          <a:xfrm>
            <a:off x="8748464" y="6525022"/>
            <a:ext cx="395288" cy="360362"/>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C2D168A-1A35-41E7-A0D3-ACB53E87430E}" type="slidenum">
              <a:rPr kumimoji="0" lang="ru-RU" sz="1800" b="1" i="0" u="none" strike="noStrike" kern="1200" cap="none" spc="0" normalizeH="0" baseline="0" noProof="0">
                <a:ln>
                  <a:noFill/>
                </a:ln>
                <a:solidFill>
                  <a:srgbClr val="002060"/>
                </a:solidFill>
                <a:effectLst>
                  <a:outerShdw blurRad="38100" dist="38100" dir="2700000" algn="tl">
                    <a:srgbClr val="000000"/>
                  </a:outerShdw>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ru-RU" sz="1800" b="1" i="0" u="none" strike="noStrike" kern="1200" cap="none" spc="0" normalizeH="0" baseline="0" noProof="0" dirty="0">
              <a:ln>
                <a:noFill/>
              </a:ln>
              <a:solidFill>
                <a:srgbClr val="002060"/>
              </a:solidFill>
              <a:effectLst>
                <a:outerShdw blurRad="38100" dist="38100" dir="2700000" algn="tl">
                  <a:srgbClr val="000000"/>
                </a:outerShdw>
              </a:effectLst>
              <a:uLnTx/>
              <a:uFillTx/>
              <a:latin typeface="Arial" charset="0"/>
              <a:ea typeface="+mn-ea"/>
              <a:cs typeface="Arial" charset="0"/>
            </a:endParaRPr>
          </a:p>
        </p:txBody>
      </p:sp>
      <p:sp>
        <p:nvSpPr>
          <p:cNvPr id="5" name="Text Box 3">
            <a:extLst>
              <a:ext uri="{FF2B5EF4-FFF2-40B4-BE49-F238E27FC236}">
                <a16:creationId xmlns:a16="http://schemas.microsoft.com/office/drawing/2014/main" id="{DCB9FC77-4929-4957-AD38-6401DB11018B}"/>
              </a:ext>
            </a:extLst>
          </p:cNvPr>
          <p:cNvSpPr txBox="1">
            <a:spLocks noChangeArrowheads="1"/>
          </p:cNvSpPr>
          <p:nvPr/>
        </p:nvSpPr>
        <p:spPr bwMode="auto">
          <a:xfrm>
            <a:off x="160883" y="172842"/>
            <a:ext cx="8785225" cy="5969391"/>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000" b="1" dirty="0" smtClean="0">
                <a:solidFill>
                  <a:srgbClr val="002060"/>
                </a:solidFill>
                <a:latin typeface="Times New Roman" panose="02020603050405020304" pitchFamily="18" charset="0"/>
                <a:cs typeface="Times New Roman" panose="02020603050405020304" pitchFamily="18" charset="0"/>
              </a:rPr>
              <a:t>Непроизведенные активы состоят из трех категорий: природные ресурсы; контракты, договоры аренды и лицензии; приобретенный гудвилл и маркетинговые активы.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Природные ресурсы</a:t>
            </a:r>
            <a:r>
              <a:rPr lang="ru-RU" sz="2000" b="1" dirty="0" smtClean="0">
                <a:solidFill>
                  <a:srgbClr val="002060"/>
                </a:solidFill>
                <a:latin typeface="Times New Roman" panose="02020603050405020304" pitchFamily="18" charset="0"/>
                <a:cs typeface="Times New Roman" panose="02020603050405020304" pitchFamily="18" charset="0"/>
              </a:rPr>
              <a:t> представляют собой ресурсы естественного происхождения, такие как земля, водные ресурсы, дикорастущие леса и ресурсы полезных ископаемых, имеющие экономическую стоимость.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Контракты, договоры аренды и лицензии </a:t>
            </a:r>
            <a:r>
              <a:rPr lang="ru-RU" sz="2000" b="1" dirty="0" smtClean="0">
                <a:solidFill>
                  <a:srgbClr val="002060"/>
                </a:solidFill>
                <a:latin typeface="Times New Roman" panose="02020603050405020304" pitchFamily="18" charset="0"/>
                <a:cs typeface="Times New Roman" panose="02020603050405020304" pitchFamily="18" charset="0"/>
              </a:rPr>
              <a:t>рассматриваются как активы только при одновременном соблюдении следующих двух условий: во-первых, условия контракта, договора аренды или лицензии определяют цену за использование актива или за предоставление услуги, которая отличается от цены, которая преобладала бы в отсутствие контракта, договора аренды или лицензии; во-вторых одна из сторон контракта должна быть в состоянии юридически и практически реализовать эту разницу в ценах. </a:t>
            </a:r>
          </a:p>
          <a:p>
            <a:pPr algn="just">
              <a:lnSpc>
                <a:spcPct val="120000"/>
              </a:lnSpc>
              <a:tabLst>
                <a:tab pos="361950" algn="l"/>
              </a:tabLst>
            </a:pPr>
            <a:r>
              <a:rPr lang="ru-RU" sz="2000" b="1" dirty="0" smtClean="0">
                <a:solidFill>
                  <a:srgbClr val="FF0000"/>
                </a:solidFill>
                <a:latin typeface="Times New Roman" panose="02020603050405020304" pitchFamily="18" charset="0"/>
                <a:cs typeface="Times New Roman" panose="02020603050405020304" pitchFamily="18" charset="0"/>
              </a:rPr>
              <a:t>Приобретенный гудвилл и маркетинговые активы </a:t>
            </a:r>
            <a:r>
              <a:rPr lang="ru-RU" sz="2000" b="1" dirty="0" smtClean="0">
                <a:solidFill>
                  <a:srgbClr val="002060"/>
                </a:solidFill>
                <a:latin typeface="Times New Roman" panose="02020603050405020304" pitchFamily="18" charset="0"/>
                <a:cs typeface="Times New Roman" panose="02020603050405020304" pitchFamily="18" charset="0"/>
              </a:rPr>
              <a:t>представляют собой всю или часть стоимости капитала институциональной единицы.</a:t>
            </a: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27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
                                            <p:txEl>
                                              <p:pRg st="2" end="2"/>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srgbClr val="FFFFFF"/>
              </a:solidFill>
              <a:effectLst/>
              <a:uLnTx/>
              <a:uFillTx/>
              <a:latin typeface="Arial" charset="0"/>
              <a:ea typeface="+mn-ea"/>
              <a:cs typeface="Arial" charset="0"/>
            </a:endParaRPr>
          </a:p>
        </p:txBody>
      </p:sp>
      <p:sp>
        <p:nvSpPr>
          <p:cNvPr id="4" name="Номер слайда 4"/>
          <p:cNvSpPr>
            <a:spLocks noGrp="1"/>
          </p:cNvSpPr>
          <p:nvPr>
            <p:ph type="sldNum" sz="quarter" idx="12"/>
          </p:nvPr>
        </p:nvSpPr>
        <p:spPr>
          <a:xfrm>
            <a:off x="8748464" y="6525022"/>
            <a:ext cx="395288" cy="360362"/>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C2D168A-1A35-41E7-A0D3-ACB53E87430E}" type="slidenum">
              <a:rPr kumimoji="0" lang="ru-RU" sz="1800" b="1" i="0" u="none" strike="noStrike" kern="1200" cap="none" spc="0" normalizeH="0" baseline="0" noProof="0">
                <a:ln>
                  <a:noFill/>
                </a:ln>
                <a:solidFill>
                  <a:srgbClr val="002060"/>
                </a:solidFill>
                <a:effectLst>
                  <a:outerShdw blurRad="38100" dist="38100" dir="2700000" algn="tl">
                    <a:srgbClr val="000000"/>
                  </a:outerShdw>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ru-RU" sz="1800" b="1" i="0" u="none" strike="noStrike" kern="1200" cap="none" spc="0" normalizeH="0" baseline="0" noProof="0" dirty="0">
              <a:ln>
                <a:noFill/>
              </a:ln>
              <a:solidFill>
                <a:srgbClr val="002060"/>
              </a:solidFill>
              <a:effectLst>
                <a:outerShdw blurRad="38100" dist="38100" dir="2700000" algn="tl">
                  <a:srgbClr val="000000"/>
                </a:outerShdw>
              </a:effectLst>
              <a:uLnTx/>
              <a:uFillTx/>
              <a:latin typeface="Arial" charset="0"/>
              <a:ea typeface="+mn-ea"/>
              <a:cs typeface="Arial" charset="0"/>
            </a:endParaRPr>
          </a:p>
        </p:txBody>
      </p:sp>
      <p:sp>
        <p:nvSpPr>
          <p:cNvPr id="5" name="Text Box 3">
            <a:extLst>
              <a:ext uri="{FF2B5EF4-FFF2-40B4-BE49-F238E27FC236}">
                <a16:creationId xmlns:a16="http://schemas.microsoft.com/office/drawing/2014/main" id="{DCB9FC77-4929-4957-AD38-6401DB11018B}"/>
              </a:ext>
            </a:extLst>
          </p:cNvPr>
          <p:cNvSpPr txBox="1">
            <a:spLocks noChangeArrowheads="1"/>
          </p:cNvSpPr>
          <p:nvPr/>
        </p:nvSpPr>
        <p:spPr bwMode="auto">
          <a:xfrm>
            <a:off x="181572" y="376338"/>
            <a:ext cx="8785225" cy="5780044"/>
          </a:xfrm>
          <a:prstGeom prst="rect">
            <a:avLst/>
          </a:prstGeom>
          <a:noFill/>
          <a:ln w="9525">
            <a:noFill/>
            <a:miter lim="800000"/>
            <a:headEnd/>
            <a:tailEnd/>
          </a:ln>
          <a:effectLst/>
        </p:spPr>
        <p:txBody>
          <a:bodyPr>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 </a:t>
            </a:r>
            <a:r>
              <a:rPr lang="ru-RU" sz="2200" b="1" dirty="0" smtClean="0">
                <a:solidFill>
                  <a:srgbClr val="002060"/>
                </a:solidFill>
                <a:latin typeface="Times New Roman" panose="02020603050405020304" pitchFamily="18" charset="0"/>
                <a:cs typeface="Times New Roman" panose="02020603050405020304" pitchFamily="18" charset="0"/>
              </a:rPr>
              <a:t>счете </a:t>
            </a:r>
            <a:r>
              <a:rPr lang="ru-RU" sz="2200" b="1" dirty="0">
                <a:solidFill>
                  <a:srgbClr val="002060"/>
                </a:solidFill>
                <a:latin typeface="Times New Roman" panose="02020603050405020304" pitchFamily="18" charset="0"/>
                <a:cs typeface="Times New Roman" panose="02020603050405020304" pitchFamily="18" charset="0"/>
              </a:rPr>
              <a:t>операций с капиталом подробно раскрывается </a:t>
            </a:r>
            <a:r>
              <a:rPr lang="ru-RU" sz="2200" b="1" dirty="0" smtClean="0">
                <a:solidFill>
                  <a:srgbClr val="002060"/>
                </a:solidFill>
                <a:latin typeface="Times New Roman" panose="02020603050405020304" pitchFamily="18" charset="0"/>
                <a:cs typeface="Times New Roman" panose="02020603050405020304" pitchFamily="18" charset="0"/>
              </a:rPr>
              <a:t>состав </a:t>
            </a:r>
            <a:r>
              <a:rPr lang="ru-RU" sz="2200" b="1" dirty="0">
                <a:solidFill>
                  <a:srgbClr val="FF0000"/>
                </a:solidFill>
                <a:latin typeface="Times New Roman" panose="02020603050405020304" pitchFamily="18" charset="0"/>
                <a:cs typeface="Times New Roman" panose="02020603050405020304" pitchFamily="18" charset="0"/>
              </a:rPr>
              <a:t>валового </a:t>
            </a:r>
            <a:r>
              <a:rPr lang="ru-RU" sz="2200" b="1" dirty="0" smtClean="0">
                <a:solidFill>
                  <a:srgbClr val="FF0000"/>
                </a:solidFill>
                <a:latin typeface="Times New Roman" panose="02020603050405020304" pitchFamily="18" charset="0"/>
                <a:cs typeface="Times New Roman" panose="02020603050405020304" pitchFamily="18" charset="0"/>
              </a:rPr>
              <a:t>сбережения</a:t>
            </a:r>
            <a:r>
              <a:rPr lang="ru-RU" sz="2200" b="1" dirty="0" smtClean="0">
                <a:solidFill>
                  <a:srgbClr val="002060"/>
                </a:solidFill>
                <a:latin typeface="Times New Roman" panose="02020603050405020304" pitchFamily="18" charset="0"/>
                <a:cs typeface="Times New Roman" panose="02020603050405020304" pitchFamily="18" charset="0"/>
              </a:rPr>
              <a:t>. </a:t>
            </a: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 </a:t>
            </a:r>
            <a:r>
              <a:rPr lang="ru-RU" sz="2200" b="1" dirty="0" smtClean="0">
                <a:solidFill>
                  <a:srgbClr val="FF0000"/>
                </a:solidFill>
                <a:latin typeface="Times New Roman" panose="02020603050405020304" pitchFamily="18" charset="0"/>
                <a:cs typeface="Times New Roman" panose="02020603050405020304" pitchFamily="18" charset="0"/>
              </a:rPr>
              <a:t>ресурсной </a:t>
            </a:r>
            <a:r>
              <a:rPr lang="ru-RU" sz="2200" b="1" dirty="0">
                <a:solidFill>
                  <a:srgbClr val="FF0000"/>
                </a:solidFill>
                <a:latin typeface="Times New Roman" panose="02020603050405020304" pitchFamily="18" charset="0"/>
                <a:cs typeface="Times New Roman" panose="02020603050405020304" pitchFamily="18" charset="0"/>
              </a:rPr>
              <a:t>части </a:t>
            </a:r>
            <a:r>
              <a:rPr lang="ru-RU" sz="2200" b="1" dirty="0" smtClean="0">
                <a:solidFill>
                  <a:srgbClr val="002060"/>
                </a:solidFill>
                <a:latin typeface="Times New Roman" panose="02020603050405020304" pitchFamily="18" charset="0"/>
                <a:cs typeface="Times New Roman" panose="02020603050405020304" pitchFamily="18" charset="0"/>
              </a:rPr>
              <a:t>счет</a:t>
            </a:r>
            <a:r>
              <a:rPr lang="ru-RU" sz="2200" b="1" dirty="0">
                <a:solidFill>
                  <a:srgbClr val="002060"/>
                </a:solidFill>
                <a:latin typeface="Times New Roman" panose="02020603050405020304" pitchFamily="18" charset="0"/>
                <a:cs typeface="Times New Roman" panose="02020603050405020304" pitchFamily="18" charset="0"/>
              </a:rPr>
              <a:t>а</a:t>
            </a:r>
            <a:r>
              <a:rPr lang="ru-RU" sz="2200" b="1" dirty="0" smtClean="0">
                <a:solidFill>
                  <a:srgbClr val="002060"/>
                </a:solidFill>
                <a:latin typeface="Times New Roman" panose="02020603050405020304" pitchFamily="18" charset="0"/>
                <a:cs typeface="Times New Roman" panose="02020603050405020304" pitchFamily="18" charset="0"/>
              </a:rPr>
              <a:t> </a:t>
            </a:r>
            <a:r>
              <a:rPr lang="ru-RU" sz="2200" b="1" dirty="0">
                <a:solidFill>
                  <a:srgbClr val="002060"/>
                </a:solidFill>
                <a:latin typeface="Times New Roman" panose="02020603050405020304" pitchFamily="18" charset="0"/>
                <a:cs typeface="Times New Roman" panose="02020603050405020304" pitchFamily="18" charset="0"/>
              </a:rPr>
              <a:t>операций с капиталом содержится показатель валового сбережения, перешедший из счета использования располагаемого дохода (использования </a:t>
            </a:r>
            <a:r>
              <a:rPr lang="ru-RU" sz="2200" b="1" dirty="0" smtClean="0">
                <a:solidFill>
                  <a:srgbClr val="002060"/>
                </a:solidFill>
                <a:latin typeface="Times New Roman" panose="02020603050405020304" pitchFamily="18" charset="0"/>
                <a:cs typeface="Times New Roman" panose="02020603050405020304" pitchFamily="18" charset="0"/>
              </a:rPr>
              <a:t>скорректированного </a:t>
            </a:r>
            <a:r>
              <a:rPr lang="ru-RU" sz="2200" b="1" dirty="0">
                <a:solidFill>
                  <a:srgbClr val="002060"/>
                </a:solidFill>
                <a:latin typeface="Times New Roman" panose="02020603050405020304" pitchFamily="18" charset="0"/>
                <a:cs typeface="Times New Roman" panose="02020603050405020304" pitchFamily="18" charset="0"/>
              </a:rPr>
              <a:t>дохода). Кроме того, ресурсная часть счета включает показатель чистых капитальных трансфертов.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 </a:t>
            </a:r>
            <a:r>
              <a:rPr lang="ru-RU" sz="2200" b="1" dirty="0">
                <a:solidFill>
                  <a:srgbClr val="FF0000"/>
                </a:solidFill>
                <a:latin typeface="Times New Roman" panose="02020603050405020304" pitchFamily="18" charset="0"/>
                <a:cs typeface="Times New Roman" panose="02020603050405020304" pitchFamily="18" charset="0"/>
              </a:rPr>
              <a:t>части использования </a:t>
            </a:r>
            <a:r>
              <a:rPr lang="ru-RU" sz="2200" b="1" dirty="0">
                <a:solidFill>
                  <a:srgbClr val="002060"/>
                </a:solidFill>
                <a:latin typeface="Times New Roman" panose="02020603050405020304" pitchFamily="18" charset="0"/>
                <a:cs typeface="Times New Roman" panose="02020603050405020304" pitchFamily="18" charset="0"/>
              </a:rPr>
              <a:t>содержатся показатели, характеризующие нужды сбережения, на которые были использованы доходы (валовое накопление основного капитала, изменение запасов материальных оборотных средств, чистое приобретение ценностей, потребление основного капитала).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Балансирующая статья </a:t>
            </a:r>
            <a:r>
              <a:rPr lang="ru-RU" sz="2200" b="1" dirty="0">
                <a:solidFill>
                  <a:srgbClr val="002060"/>
                </a:solidFill>
                <a:latin typeface="Times New Roman" panose="02020603050405020304" pitchFamily="18" charset="0"/>
                <a:cs typeface="Times New Roman" panose="02020603050405020304" pitchFamily="18" charset="0"/>
              </a:rPr>
              <a:t>счета носит название чистого кредитования (+), или чистого заимствования </a:t>
            </a:r>
            <a:r>
              <a:rPr lang="ru-RU" sz="2200" b="1" dirty="0" smtClean="0">
                <a:solidFill>
                  <a:srgbClr val="002060"/>
                </a:solidFill>
                <a:latin typeface="Times New Roman" panose="02020603050405020304" pitchFamily="18" charset="0"/>
                <a:cs typeface="Times New Roman" panose="02020603050405020304" pitchFamily="18" charset="0"/>
              </a:rPr>
              <a:t>(-).</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73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2386" name="Rectangle 2"/>
          <p:cNvSpPr>
            <a:spLocks noChangeArrowheads="1"/>
          </p:cNvSpPr>
          <p:nvPr/>
        </p:nvSpPr>
        <p:spPr bwMode="auto">
          <a:xfrm>
            <a:off x="0" y="3157538"/>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3"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9</a:t>
            </a:fld>
            <a:endParaRPr lang="ru-RU" sz="1800" b="1" dirty="0">
              <a:solidFill>
                <a:srgbClr val="002060"/>
              </a:solidFill>
            </a:endParaRPr>
          </a:p>
        </p:txBody>
      </p:sp>
      <p:sp>
        <p:nvSpPr>
          <p:cNvPr id="4" name="Text Box 3"/>
          <p:cNvSpPr txBox="1">
            <a:spLocks noChangeArrowheads="1"/>
          </p:cNvSpPr>
          <p:nvPr/>
        </p:nvSpPr>
        <p:spPr bwMode="auto">
          <a:xfrm>
            <a:off x="149234" y="741056"/>
            <a:ext cx="8785225" cy="461665"/>
          </a:xfrm>
          <a:prstGeom prst="rect">
            <a:avLst/>
          </a:prstGeom>
          <a:noFill/>
          <a:ln w="9525">
            <a:noFill/>
            <a:miter lim="800000"/>
            <a:headEnd/>
            <a:tailEnd/>
          </a:ln>
          <a:effectLst/>
        </p:spPr>
        <p:txBody>
          <a:bodyPr>
            <a:spAutoFit/>
          </a:bodyPr>
          <a:lstStyle/>
          <a:p>
            <a:pPr algn="ctr"/>
            <a:r>
              <a:rPr lang="ru-RU" sz="2400" b="1" dirty="0" smtClean="0">
                <a:solidFill>
                  <a:srgbClr val="FF0000"/>
                </a:solidFill>
              </a:rPr>
              <a:t>Принципиальная схема счета </a:t>
            </a:r>
            <a:r>
              <a:rPr lang="ru-RU" sz="2400" b="1" dirty="0">
                <a:solidFill>
                  <a:srgbClr val="FF0000"/>
                </a:solidFill>
              </a:rPr>
              <a:t>операций с капиталом</a:t>
            </a:r>
            <a:endParaRPr lang="ru-RU" sz="2400" dirty="0">
              <a:solidFill>
                <a:srgbClr val="FF0000"/>
              </a:solidFill>
            </a:endParaRPr>
          </a:p>
        </p:txBody>
      </p:sp>
      <p:sp>
        <p:nvSpPr>
          <p:cNvPr id="283650"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solidFill>
                <a:srgbClr val="002060"/>
              </a:solidFill>
            </a:endParaRPr>
          </a:p>
        </p:txBody>
      </p:sp>
      <p:graphicFrame>
        <p:nvGraphicFramePr>
          <p:cNvPr id="8" name="Таблица 7"/>
          <p:cNvGraphicFramePr>
            <a:graphicFrameLocks noGrp="1"/>
          </p:cNvGraphicFramePr>
          <p:nvPr/>
        </p:nvGraphicFramePr>
        <p:xfrm>
          <a:off x="395536" y="1844824"/>
          <a:ext cx="8280920" cy="2934326"/>
        </p:xfrm>
        <a:graphic>
          <a:graphicData uri="http://schemas.openxmlformats.org/drawingml/2006/table">
            <a:tbl>
              <a:tblPr/>
              <a:tblGrid>
                <a:gridCol w="4968552">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423047">
                <a:tc>
                  <a:txBody>
                    <a:bodyPr/>
                    <a:lstStyle/>
                    <a:p>
                      <a:pPr algn="ctr">
                        <a:spcAft>
                          <a:spcPts val="0"/>
                        </a:spcAft>
                      </a:pPr>
                      <a:r>
                        <a:rPr lang="ru-RU" sz="2000" dirty="0">
                          <a:solidFill>
                            <a:srgbClr val="002060"/>
                          </a:solidFill>
                          <a:latin typeface="Times New Roman"/>
                          <a:ea typeface="Times New Roman"/>
                        </a:rPr>
                        <a:t>ИСПОЛЬЗОВАНИЕ</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000">
                          <a:solidFill>
                            <a:srgbClr val="002060"/>
                          </a:solidFill>
                          <a:latin typeface="Times New Roman"/>
                          <a:ea typeface="Times New Roman"/>
                        </a:rPr>
                        <a:t>РЕСУРСЫ</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665185">
                <a:tc>
                  <a:txBody>
                    <a:bodyPr/>
                    <a:lstStyle/>
                    <a:p>
                      <a:pPr>
                        <a:spcAft>
                          <a:spcPts val="0"/>
                        </a:spcAft>
                      </a:pPr>
                      <a:r>
                        <a:rPr lang="ru-RU" sz="2000" dirty="0">
                          <a:solidFill>
                            <a:srgbClr val="002060"/>
                          </a:solidFill>
                          <a:latin typeface="Times New Roman"/>
                          <a:ea typeface="Times New Roman"/>
                        </a:rPr>
                        <a:t>Валовое накопление основного капитала</a:t>
                      </a:r>
                      <a:br>
                        <a:rPr lang="ru-RU" sz="2000" dirty="0">
                          <a:solidFill>
                            <a:srgbClr val="002060"/>
                          </a:solidFill>
                          <a:latin typeface="Times New Roman"/>
                          <a:ea typeface="Times New Roman"/>
                        </a:rPr>
                      </a:br>
                      <a:r>
                        <a:rPr lang="ru-RU" sz="2000" dirty="0">
                          <a:solidFill>
                            <a:srgbClr val="002060"/>
                          </a:solidFill>
                          <a:latin typeface="Times New Roman"/>
                          <a:ea typeface="Times New Roman"/>
                        </a:rPr>
                        <a:t>Изменение запасов материальных оборотных средств</a:t>
                      </a:r>
                      <a:br>
                        <a:rPr lang="ru-RU" sz="2000" dirty="0">
                          <a:solidFill>
                            <a:srgbClr val="002060"/>
                          </a:solidFill>
                          <a:latin typeface="Times New Roman"/>
                          <a:ea typeface="Times New Roman"/>
                        </a:rPr>
                      </a:br>
                      <a:r>
                        <a:rPr lang="ru-RU" sz="2000" dirty="0">
                          <a:solidFill>
                            <a:srgbClr val="002060"/>
                          </a:solidFill>
                          <a:latin typeface="Times New Roman"/>
                          <a:ea typeface="Times New Roman"/>
                        </a:rPr>
                        <a:t>Чистое приобретение ценностей</a:t>
                      </a:r>
                      <a:br>
                        <a:rPr lang="ru-RU" sz="2000" dirty="0">
                          <a:solidFill>
                            <a:srgbClr val="002060"/>
                          </a:solidFill>
                          <a:latin typeface="Times New Roman"/>
                          <a:ea typeface="Times New Roman"/>
                        </a:rPr>
                      </a:br>
                      <a:r>
                        <a:rPr lang="ru-RU" sz="2000" dirty="0">
                          <a:solidFill>
                            <a:srgbClr val="002060"/>
                          </a:solidFill>
                          <a:latin typeface="Times New Roman"/>
                          <a:ea typeface="Times New Roman"/>
                        </a:rPr>
                        <a:t>Потребление основного капитала</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spcAft>
                          <a:spcPts val="0"/>
                        </a:spcAft>
                      </a:pPr>
                      <a:r>
                        <a:rPr lang="ru-RU" sz="2000" dirty="0">
                          <a:solidFill>
                            <a:srgbClr val="002060"/>
                          </a:solidFill>
                          <a:latin typeface="Times New Roman"/>
                          <a:ea typeface="Times New Roman"/>
                        </a:rPr>
                        <a:t>Валовое сбережение</a:t>
                      </a:r>
                      <a:br>
                        <a:rPr lang="ru-RU" sz="2000" dirty="0">
                          <a:solidFill>
                            <a:srgbClr val="002060"/>
                          </a:solidFill>
                          <a:latin typeface="Times New Roman"/>
                          <a:ea typeface="Times New Roman"/>
                        </a:rPr>
                      </a:br>
                      <a:r>
                        <a:rPr lang="ru-RU" sz="2000" dirty="0">
                          <a:solidFill>
                            <a:srgbClr val="002060"/>
                          </a:solidFill>
                          <a:latin typeface="Times New Roman"/>
                          <a:ea typeface="Times New Roman"/>
                        </a:rPr>
                        <a:t>Чистые капитальные трансферты</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46094">
                <a:tc>
                  <a:txBody>
                    <a:bodyPr/>
                    <a:lstStyle/>
                    <a:p>
                      <a:pPr>
                        <a:spcAft>
                          <a:spcPts val="0"/>
                        </a:spcAft>
                      </a:pPr>
                      <a:r>
                        <a:rPr lang="ru-RU" sz="2000" dirty="0">
                          <a:solidFill>
                            <a:srgbClr val="002060"/>
                          </a:solidFill>
                          <a:latin typeface="Times New Roman"/>
                          <a:ea typeface="Times New Roman"/>
                        </a:rPr>
                        <a:t>Чистое кредитование (+)</a:t>
                      </a:r>
                      <a:br>
                        <a:rPr lang="ru-RU" sz="2000" dirty="0">
                          <a:solidFill>
                            <a:srgbClr val="002060"/>
                          </a:solidFill>
                          <a:latin typeface="Times New Roman"/>
                          <a:ea typeface="Times New Roman"/>
                        </a:rPr>
                      </a:br>
                      <a:r>
                        <a:rPr lang="ru-RU" sz="2000" dirty="0">
                          <a:solidFill>
                            <a:srgbClr val="002060"/>
                          </a:solidFill>
                          <a:latin typeface="Times New Roman"/>
                          <a:ea typeface="Times New Roman"/>
                        </a:rPr>
                        <a:t>Чистое заимствование (-)</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ru-RU"/>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2647</TotalTime>
  <Words>2688</Words>
  <Application>Microsoft Office PowerPoint</Application>
  <PresentationFormat>Экран (4:3)</PresentationFormat>
  <Paragraphs>134</Paragraphs>
  <Slides>30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30</vt:i4>
      </vt:variant>
    </vt:vector>
  </HeadingPairs>
  <TitlesOfParts>
    <vt:vector size="37" baseType="lpstr">
      <vt:lpstr>Arial</vt:lpstr>
      <vt:lpstr>Calibri</vt:lpstr>
      <vt:lpstr>Calibri Light</vt:lpstr>
      <vt:lpstr>Times New Roman</vt:lpstr>
      <vt:lpstr>Wingdings</vt:lpstr>
      <vt:lpstr>Лучи</vt:lpstr>
      <vt:lpstr>Тема Office</vt:lpstr>
      <vt:lpstr> Счета накопления.</vt:lpstr>
      <vt:lpstr>План лекции: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СтГАУ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Деканат</dc:creator>
  <cp:lastModifiedBy>Юрий Скрипниченко</cp:lastModifiedBy>
  <cp:revision>195</cp:revision>
  <dcterms:created xsi:type="dcterms:W3CDTF">2004-02-20T08:27:47Z</dcterms:created>
  <dcterms:modified xsi:type="dcterms:W3CDTF">2021-01-17T15:02:26Z</dcterms:modified>
</cp:coreProperties>
</file>